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7"/>
  </p:notesMasterIdLst>
  <p:handoutMasterIdLst>
    <p:handoutMasterId r:id="rId38"/>
  </p:handoutMasterIdLst>
  <p:sldIdLst>
    <p:sldId id="263" r:id="rId2"/>
    <p:sldId id="264" r:id="rId3"/>
    <p:sldId id="256" r:id="rId4"/>
    <p:sldId id="262" r:id="rId5"/>
    <p:sldId id="266" r:id="rId6"/>
    <p:sldId id="267" r:id="rId7"/>
    <p:sldId id="268" r:id="rId8"/>
    <p:sldId id="269" r:id="rId9"/>
    <p:sldId id="270" r:id="rId10"/>
    <p:sldId id="289" r:id="rId11"/>
    <p:sldId id="290" r:id="rId12"/>
    <p:sldId id="297" r:id="rId13"/>
    <p:sldId id="271" r:id="rId14"/>
    <p:sldId id="272" r:id="rId15"/>
    <p:sldId id="273" r:id="rId16"/>
    <p:sldId id="274" r:id="rId17"/>
    <p:sldId id="275" r:id="rId18"/>
    <p:sldId id="276" r:id="rId19"/>
    <p:sldId id="277" r:id="rId20"/>
    <p:sldId id="278" r:id="rId21"/>
    <p:sldId id="279" r:id="rId22"/>
    <p:sldId id="298" r:id="rId23"/>
    <p:sldId id="280" r:id="rId24"/>
    <p:sldId id="281" r:id="rId25"/>
    <p:sldId id="291" r:id="rId26"/>
    <p:sldId id="292" r:id="rId27"/>
    <p:sldId id="282" r:id="rId28"/>
    <p:sldId id="299" r:id="rId29"/>
    <p:sldId id="283" r:id="rId30"/>
    <p:sldId id="295" r:id="rId31"/>
    <p:sldId id="293" r:id="rId32"/>
    <p:sldId id="294" r:id="rId33"/>
    <p:sldId id="284" r:id="rId34"/>
    <p:sldId id="285" r:id="rId35"/>
    <p:sldId id="288"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33"/>
    <a:srgbClr val="A22B38"/>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48" autoAdjust="0"/>
    <p:restoredTop sz="92857" autoAdjust="0"/>
  </p:normalViewPr>
  <p:slideViewPr>
    <p:cSldViewPr snapToGrid="0" snapToObjects="1">
      <p:cViewPr varScale="1">
        <p:scale>
          <a:sx n="114" d="100"/>
          <a:sy n="114" d="100"/>
        </p:scale>
        <p:origin x="1122"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56BDF5-C0AD-E54D-9ABE-1A9D8C8E5F46}" type="doc">
      <dgm:prSet loTypeId="urn:microsoft.com/office/officeart/2005/8/layout/radial1" loCatId="" qsTypeId="urn:microsoft.com/office/officeart/2005/8/quickstyle/simple1" qsCatId="simple" csTypeId="urn:microsoft.com/office/officeart/2005/8/colors/accent1_2" csCatId="accent1" phldr="1"/>
      <dgm:spPr/>
      <dgm:t>
        <a:bodyPr/>
        <a:lstStyle/>
        <a:p>
          <a:endParaRPr lang="en-US"/>
        </a:p>
      </dgm:t>
    </dgm:pt>
    <dgm:pt modelId="{41BBFB4B-7A91-034A-B374-7C2A939F9998}">
      <dgm:prSet phldrT="[Text]" custT="1"/>
      <dgm:spPr>
        <a:solidFill>
          <a:schemeClr val="tx2"/>
        </a:solidFill>
      </dgm:spPr>
      <dgm:t>
        <a:bodyPr/>
        <a:lstStyle/>
        <a:p>
          <a:r>
            <a:rPr lang="en-US" sz="2400" b="1" dirty="0">
              <a:latin typeface="Avenir" panose="02000503020000020003" pitchFamily="2" charset="0"/>
            </a:rPr>
            <a:t>Housing Action Illinois</a:t>
          </a:r>
        </a:p>
      </dgm:t>
    </dgm:pt>
    <dgm:pt modelId="{479AE34E-8F24-FD40-8781-BDCBBC6403ED}" type="parTrans" cxnId="{7DC23A79-65A0-C243-9075-6F8405A1D471}">
      <dgm:prSet/>
      <dgm:spPr/>
      <dgm:t>
        <a:bodyPr/>
        <a:lstStyle/>
        <a:p>
          <a:endParaRPr lang="en-US"/>
        </a:p>
      </dgm:t>
    </dgm:pt>
    <dgm:pt modelId="{CE0D9F43-2823-2749-BE6D-344F9ACD8EEB}" type="sibTrans" cxnId="{7DC23A79-65A0-C243-9075-6F8405A1D471}">
      <dgm:prSet/>
      <dgm:spPr/>
      <dgm:t>
        <a:bodyPr/>
        <a:lstStyle/>
        <a:p>
          <a:endParaRPr lang="en-US"/>
        </a:p>
      </dgm:t>
    </dgm:pt>
    <dgm:pt modelId="{246CDCFB-58EA-2247-A745-AFAEE33B9FF6}">
      <dgm:prSet phldrT="[Text]" custT="1"/>
      <dgm:spPr>
        <a:solidFill>
          <a:srgbClr val="993333"/>
        </a:solidFill>
      </dgm:spPr>
      <dgm:t>
        <a:bodyPr/>
        <a:lstStyle/>
        <a:p>
          <a:r>
            <a:rPr lang="en-US" sz="2000" b="1" dirty="0">
              <a:latin typeface="Avenir" panose="02000503020000020003" pitchFamily="2" charset="0"/>
            </a:rPr>
            <a:t>Capacity Building</a:t>
          </a:r>
        </a:p>
      </dgm:t>
    </dgm:pt>
    <dgm:pt modelId="{6B3725CA-7B83-924C-85F3-14AF92AD34F9}" type="parTrans" cxnId="{F7B6AF48-636F-0648-B2E4-E10AAB1C374A}">
      <dgm:prSet/>
      <dgm:spPr>
        <a:solidFill>
          <a:schemeClr val="bg1">
            <a:lumMod val="50000"/>
          </a:schemeClr>
        </a:solidFill>
      </dgm:spPr>
      <dgm:t>
        <a:bodyPr/>
        <a:lstStyle/>
        <a:p>
          <a:endParaRPr lang="en-US"/>
        </a:p>
      </dgm:t>
    </dgm:pt>
    <dgm:pt modelId="{1A11A8EE-DB46-8D49-A884-59AA71B549AB}" type="sibTrans" cxnId="{F7B6AF48-636F-0648-B2E4-E10AAB1C374A}">
      <dgm:prSet/>
      <dgm:spPr/>
      <dgm:t>
        <a:bodyPr/>
        <a:lstStyle/>
        <a:p>
          <a:endParaRPr lang="en-US"/>
        </a:p>
      </dgm:t>
    </dgm:pt>
    <dgm:pt modelId="{992994B8-FBAE-0943-9A42-4BFBCDD840C3}">
      <dgm:prSet custT="1"/>
      <dgm:spPr>
        <a:solidFill>
          <a:srgbClr val="993333"/>
        </a:solidFill>
      </dgm:spPr>
      <dgm:t>
        <a:bodyPr/>
        <a:lstStyle/>
        <a:p>
          <a:r>
            <a:rPr lang="en-US" sz="1800" b="1" dirty="0">
              <a:latin typeface="Avenir" panose="02000503020000020003" pitchFamily="2" charset="0"/>
            </a:rPr>
            <a:t>Policy Advocacy</a:t>
          </a:r>
        </a:p>
      </dgm:t>
    </dgm:pt>
    <dgm:pt modelId="{AFB390BF-4B98-D447-A8B1-CF9D084B1265}" type="parTrans" cxnId="{4FDF0342-4224-3343-9B62-E814893C2B41}">
      <dgm:prSet/>
      <dgm:spPr>
        <a:solidFill>
          <a:schemeClr val="bg1">
            <a:lumMod val="50000"/>
          </a:schemeClr>
        </a:solidFill>
      </dgm:spPr>
      <dgm:t>
        <a:bodyPr/>
        <a:lstStyle/>
        <a:p>
          <a:endParaRPr lang="en-US"/>
        </a:p>
      </dgm:t>
    </dgm:pt>
    <dgm:pt modelId="{12EC5DE7-32DE-C849-946A-0149C00F0229}" type="sibTrans" cxnId="{4FDF0342-4224-3343-9B62-E814893C2B41}">
      <dgm:prSet/>
      <dgm:spPr/>
      <dgm:t>
        <a:bodyPr/>
        <a:lstStyle/>
        <a:p>
          <a:endParaRPr lang="en-US"/>
        </a:p>
      </dgm:t>
    </dgm:pt>
    <dgm:pt modelId="{A60B86A6-3B97-BB45-AEC7-EB848836F28F}">
      <dgm:prSet custT="1"/>
      <dgm:spPr>
        <a:solidFill>
          <a:srgbClr val="993333"/>
        </a:solidFill>
      </dgm:spPr>
      <dgm:t>
        <a:bodyPr/>
        <a:lstStyle/>
        <a:p>
          <a:pPr algn="ctr"/>
          <a:r>
            <a:rPr lang="en-US" sz="1600" b="1" dirty="0">
              <a:latin typeface="Avenir" panose="02000503020000020003" pitchFamily="2" charset="0"/>
            </a:rPr>
            <a:t>Public Education &amp; Organizing</a:t>
          </a:r>
        </a:p>
      </dgm:t>
    </dgm:pt>
    <dgm:pt modelId="{1111CFBC-2453-9641-9848-CC055884DAE8}" type="parTrans" cxnId="{250D2712-70A5-D842-AF23-03DD7FC47877}">
      <dgm:prSet/>
      <dgm:spPr>
        <a:solidFill>
          <a:schemeClr val="bg1">
            <a:lumMod val="50000"/>
          </a:schemeClr>
        </a:solidFill>
      </dgm:spPr>
      <dgm:t>
        <a:bodyPr/>
        <a:lstStyle/>
        <a:p>
          <a:endParaRPr lang="en-US"/>
        </a:p>
      </dgm:t>
    </dgm:pt>
    <dgm:pt modelId="{EFCEEEF6-C572-1544-A456-3F2F480625B1}" type="sibTrans" cxnId="{250D2712-70A5-D842-AF23-03DD7FC47877}">
      <dgm:prSet/>
      <dgm:spPr/>
      <dgm:t>
        <a:bodyPr/>
        <a:lstStyle/>
        <a:p>
          <a:endParaRPr lang="en-US"/>
        </a:p>
      </dgm:t>
    </dgm:pt>
    <dgm:pt modelId="{1CB7075F-7721-F84D-A2C3-7F141478ACF2}" type="pres">
      <dgm:prSet presAssocID="{D756BDF5-C0AD-E54D-9ABE-1A9D8C8E5F46}" presName="cycle" presStyleCnt="0">
        <dgm:presLayoutVars>
          <dgm:chMax val="1"/>
          <dgm:dir/>
          <dgm:animLvl val="ctr"/>
          <dgm:resizeHandles val="exact"/>
        </dgm:presLayoutVars>
      </dgm:prSet>
      <dgm:spPr/>
    </dgm:pt>
    <dgm:pt modelId="{01AD5DC6-8A8F-A04A-84E1-DAFA4E49EC75}" type="pres">
      <dgm:prSet presAssocID="{41BBFB4B-7A91-034A-B374-7C2A939F9998}" presName="centerShape" presStyleLbl="node0" presStyleIdx="0" presStyleCnt="1"/>
      <dgm:spPr/>
    </dgm:pt>
    <dgm:pt modelId="{544AE333-3195-A444-9672-55C5274DF93D}" type="pres">
      <dgm:prSet presAssocID="{6B3725CA-7B83-924C-85F3-14AF92AD34F9}" presName="Name9" presStyleLbl="parChTrans1D2" presStyleIdx="0" presStyleCnt="3"/>
      <dgm:spPr/>
    </dgm:pt>
    <dgm:pt modelId="{BB1FC824-F68F-3C47-BC00-5F6763A58A7C}" type="pres">
      <dgm:prSet presAssocID="{6B3725CA-7B83-924C-85F3-14AF92AD34F9}" presName="connTx" presStyleLbl="parChTrans1D2" presStyleIdx="0" presStyleCnt="3"/>
      <dgm:spPr/>
    </dgm:pt>
    <dgm:pt modelId="{0E793DA2-D06D-8A40-9B48-40C57DBAA126}" type="pres">
      <dgm:prSet presAssocID="{246CDCFB-58EA-2247-A745-AFAEE33B9FF6}" presName="node" presStyleLbl="node1" presStyleIdx="0" presStyleCnt="3">
        <dgm:presLayoutVars>
          <dgm:bulletEnabled val="1"/>
        </dgm:presLayoutVars>
      </dgm:prSet>
      <dgm:spPr/>
    </dgm:pt>
    <dgm:pt modelId="{CCE56A5C-7462-6D49-A990-23EC523B4E36}" type="pres">
      <dgm:prSet presAssocID="{AFB390BF-4B98-D447-A8B1-CF9D084B1265}" presName="Name9" presStyleLbl="parChTrans1D2" presStyleIdx="1" presStyleCnt="3"/>
      <dgm:spPr/>
    </dgm:pt>
    <dgm:pt modelId="{714C84B6-5F7A-3446-9202-214C9B78E04B}" type="pres">
      <dgm:prSet presAssocID="{AFB390BF-4B98-D447-A8B1-CF9D084B1265}" presName="connTx" presStyleLbl="parChTrans1D2" presStyleIdx="1" presStyleCnt="3"/>
      <dgm:spPr/>
    </dgm:pt>
    <dgm:pt modelId="{46DFF01D-8945-7E43-A827-2B096EFEEFB5}" type="pres">
      <dgm:prSet presAssocID="{992994B8-FBAE-0943-9A42-4BFBCDD840C3}" presName="node" presStyleLbl="node1" presStyleIdx="1" presStyleCnt="3" custRadScaleRad="102744" custRadScaleInc="3167">
        <dgm:presLayoutVars>
          <dgm:bulletEnabled val="1"/>
        </dgm:presLayoutVars>
      </dgm:prSet>
      <dgm:spPr/>
    </dgm:pt>
    <dgm:pt modelId="{66727745-1ACD-9E43-BB64-38432D657C53}" type="pres">
      <dgm:prSet presAssocID="{1111CFBC-2453-9641-9848-CC055884DAE8}" presName="Name9" presStyleLbl="parChTrans1D2" presStyleIdx="2" presStyleCnt="3"/>
      <dgm:spPr/>
    </dgm:pt>
    <dgm:pt modelId="{150F57E3-7F5A-744A-A64C-4823884BE5D9}" type="pres">
      <dgm:prSet presAssocID="{1111CFBC-2453-9641-9848-CC055884DAE8}" presName="connTx" presStyleLbl="parChTrans1D2" presStyleIdx="2" presStyleCnt="3"/>
      <dgm:spPr/>
    </dgm:pt>
    <dgm:pt modelId="{CABCDEA0-AD80-2645-BDC6-2AB31B8C3830}" type="pres">
      <dgm:prSet presAssocID="{A60B86A6-3B97-BB45-AEC7-EB848836F28F}" presName="node" presStyleLbl="node1" presStyleIdx="2" presStyleCnt="3">
        <dgm:presLayoutVars>
          <dgm:bulletEnabled val="1"/>
        </dgm:presLayoutVars>
      </dgm:prSet>
      <dgm:spPr/>
    </dgm:pt>
  </dgm:ptLst>
  <dgm:cxnLst>
    <dgm:cxn modelId="{AF84E30A-8E79-3548-87AB-22DB1140FD18}" type="presOf" srcId="{992994B8-FBAE-0943-9A42-4BFBCDD840C3}" destId="{46DFF01D-8945-7E43-A827-2B096EFEEFB5}" srcOrd="0" destOrd="0" presId="urn:microsoft.com/office/officeart/2005/8/layout/radial1"/>
    <dgm:cxn modelId="{250D2712-70A5-D842-AF23-03DD7FC47877}" srcId="{41BBFB4B-7A91-034A-B374-7C2A939F9998}" destId="{A60B86A6-3B97-BB45-AEC7-EB848836F28F}" srcOrd="2" destOrd="0" parTransId="{1111CFBC-2453-9641-9848-CC055884DAE8}" sibTransId="{EFCEEEF6-C572-1544-A456-3F2F480625B1}"/>
    <dgm:cxn modelId="{7F41D760-A67C-CE4E-BABC-354156FAD305}" type="presOf" srcId="{246CDCFB-58EA-2247-A745-AFAEE33B9FF6}" destId="{0E793DA2-D06D-8A40-9B48-40C57DBAA126}" srcOrd="0" destOrd="0" presId="urn:microsoft.com/office/officeart/2005/8/layout/radial1"/>
    <dgm:cxn modelId="{4FDF0342-4224-3343-9B62-E814893C2B41}" srcId="{41BBFB4B-7A91-034A-B374-7C2A939F9998}" destId="{992994B8-FBAE-0943-9A42-4BFBCDD840C3}" srcOrd="1" destOrd="0" parTransId="{AFB390BF-4B98-D447-A8B1-CF9D084B1265}" sibTransId="{12EC5DE7-32DE-C849-946A-0149C00F0229}"/>
    <dgm:cxn modelId="{906F9764-14FF-6F45-8DD3-0795B3EC7D91}" type="presOf" srcId="{6B3725CA-7B83-924C-85F3-14AF92AD34F9}" destId="{544AE333-3195-A444-9672-55C5274DF93D}" srcOrd="0" destOrd="0" presId="urn:microsoft.com/office/officeart/2005/8/layout/radial1"/>
    <dgm:cxn modelId="{F7B6AF48-636F-0648-B2E4-E10AAB1C374A}" srcId="{41BBFB4B-7A91-034A-B374-7C2A939F9998}" destId="{246CDCFB-58EA-2247-A745-AFAEE33B9FF6}" srcOrd="0" destOrd="0" parTransId="{6B3725CA-7B83-924C-85F3-14AF92AD34F9}" sibTransId="{1A11A8EE-DB46-8D49-A884-59AA71B549AB}"/>
    <dgm:cxn modelId="{051C136B-FC9B-B54B-AAB4-15148B6348B6}" type="presOf" srcId="{A60B86A6-3B97-BB45-AEC7-EB848836F28F}" destId="{CABCDEA0-AD80-2645-BDC6-2AB31B8C3830}" srcOrd="0" destOrd="0" presId="urn:microsoft.com/office/officeart/2005/8/layout/radial1"/>
    <dgm:cxn modelId="{1AE58C4C-924A-E34E-85CF-24053619E094}" type="presOf" srcId="{41BBFB4B-7A91-034A-B374-7C2A939F9998}" destId="{01AD5DC6-8A8F-A04A-84E1-DAFA4E49EC75}" srcOrd="0" destOrd="0" presId="urn:microsoft.com/office/officeart/2005/8/layout/radial1"/>
    <dgm:cxn modelId="{7DC23A79-65A0-C243-9075-6F8405A1D471}" srcId="{D756BDF5-C0AD-E54D-9ABE-1A9D8C8E5F46}" destId="{41BBFB4B-7A91-034A-B374-7C2A939F9998}" srcOrd="0" destOrd="0" parTransId="{479AE34E-8F24-FD40-8781-BDCBBC6403ED}" sibTransId="{CE0D9F43-2823-2749-BE6D-344F9ACD8EEB}"/>
    <dgm:cxn modelId="{545FC159-7E50-DA41-9A44-8BEC5E281171}" type="presOf" srcId="{1111CFBC-2453-9641-9848-CC055884DAE8}" destId="{66727745-1ACD-9E43-BB64-38432D657C53}" srcOrd="0" destOrd="0" presId="urn:microsoft.com/office/officeart/2005/8/layout/radial1"/>
    <dgm:cxn modelId="{77B39AC0-E8D2-124E-9A0E-A1BE9380E830}" type="presOf" srcId="{D756BDF5-C0AD-E54D-9ABE-1A9D8C8E5F46}" destId="{1CB7075F-7721-F84D-A2C3-7F141478ACF2}" srcOrd="0" destOrd="0" presId="urn:microsoft.com/office/officeart/2005/8/layout/radial1"/>
    <dgm:cxn modelId="{AD456FC2-8303-974D-8B0A-D6ED42600195}" type="presOf" srcId="{1111CFBC-2453-9641-9848-CC055884DAE8}" destId="{150F57E3-7F5A-744A-A64C-4823884BE5D9}" srcOrd="1" destOrd="0" presId="urn:microsoft.com/office/officeart/2005/8/layout/radial1"/>
    <dgm:cxn modelId="{1D356CC8-FA08-2242-98AF-BFAB97CCD80C}" type="presOf" srcId="{AFB390BF-4B98-D447-A8B1-CF9D084B1265}" destId="{CCE56A5C-7462-6D49-A990-23EC523B4E36}" srcOrd="0" destOrd="0" presId="urn:microsoft.com/office/officeart/2005/8/layout/radial1"/>
    <dgm:cxn modelId="{30871EE4-7C4B-8945-BEC1-014BDB1259DE}" type="presOf" srcId="{6B3725CA-7B83-924C-85F3-14AF92AD34F9}" destId="{BB1FC824-F68F-3C47-BC00-5F6763A58A7C}" srcOrd="1" destOrd="0" presId="urn:microsoft.com/office/officeart/2005/8/layout/radial1"/>
    <dgm:cxn modelId="{4A0FE3F0-390E-394E-963D-7A1446214DE4}" type="presOf" srcId="{AFB390BF-4B98-D447-A8B1-CF9D084B1265}" destId="{714C84B6-5F7A-3446-9202-214C9B78E04B}" srcOrd="1" destOrd="0" presId="urn:microsoft.com/office/officeart/2005/8/layout/radial1"/>
    <dgm:cxn modelId="{4794711C-414E-874A-B434-A378AC19B3E9}" type="presParOf" srcId="{1CB7075F-7721-F84D-A2C3-7F141478ACF2}" destId="{01AD5DC6-8A8F-A04A-84E1-DAFA4E49EC75}" srcOrd="0" destOrd="0" presId="urn:microsoft.com/office/officeart/2005/8/layout/radial1"/>
    <dgm:cxn modelId="{6E4E4E39-0C6A-244A-8BEC-D4ED1378BF3A}" type="presParOf" srcId="{1CB7075F-7721-F84D-A2C3-7F141478ACF2}" destId="{544AE333-3195-A444-9672-55C5274DF93D}" srcOrd="1" destOrd="0" presId="urn:microsoft.com/office/officeart/2005/8/layout/radial1"/>
    <dgm:cxn modelId="{04221E73-E153-D34F-9B11-F5045B80574F}" type="presParOf" srcId="{544AE333-3195-A444-9672-55C5274DF93D}" destId="{BB1FC824-F68F-3C47-BC00-5F6763A58A7C}" srcOrd="0" destOrd="0" presId="urn:microsoft.com/office/officeart/2005/8/layout/radial1"/>
    <dgm:cxn modelId="{2025819E-415E-6A43-9CAA-3C60D234E4A0}" type="presParOf" srcId="{1CB7075F-7721-F84D-A2C3-7F141478ACF2}" destId="{0E793DA2-D06D-8A40-9B48-40C57DBAA126}" srcOrd="2" destOrd="0" presId="urn:microsoft.com/office/officeart/2005/8/layout/radial1"/>
    <dgm:cxn modelId="{D5104AA6-0834-9943-A72C-6553C3FFD5E6}" type="presParOf" srcId="{1CB7075F-7721-F84D-A2C3-7F141478ACF2}" destId="{CCE56A5C-7462-6D49-A990-23EC523B4E36}" srcOrd="3" destOrd="0" presId="urn:microsoft.com/office/officeart/2005/8/layout/radial1"/>
    <dgm:cxn modelId="{F2B92C41-34E2-5945-9D31-FFA7B08E6B83}" type="presParOf" srcId="{CCE56A5C-7462-6D49-A990-23EC523B4E36}" destId="{714C84B6-5F7A-3446-9202-214C9B78E04B}" srcOrd="0" destOrd="0" presId="urn:microsoft.com/office/officeart/2005/8/layout/radial1"/>
    <dgm:cxn modelId="{1D89A586-59F9-F64B-97FA-A157D820ADE4}" type="presParOf" srcId="{1CB7075F-7721-F84D-A2C3-7F141478ACF2}" destId="{46DFF01D-8945-7E43-A827-2B096EFEEFB5}" srcOrd="4" destOrd="0" presId="urn:microsoft.com/office/officeart/2005/8/layout/radial1"/>
    <dgm:cxn modelId="{7362C710-F54B-0842-B781-D010FD4D7CED}" type="presParOf" srcId="{1CB7075F-7721-F84D-A2C3-7F141478ACF2}" destId="{66727745-1ACD-9E43-BB64-38432D657C53}" srcOrd="5" destOrd="0" presId="urn:microsoft.com/office/officeart/2005/8/layout/radial1"/>
    <dgm:cxn modelId="{A1E91206-5077-734A-A3A1-675D7FFC7172}" type="presParOf" srcId="{66727745-1ACD-9E43-BB64-38432D657C53}" destId="{150F57E3-7F5A-744A-A64C-4823884BE5D9}" srcOrd="0" destOrd="0" presId="urn:microsoft.com/office/officeart/2005/8/layout/radial1"/>
    <dgm:cxn modelId="{65801A7C-ADEA-0C4F-B25A-4E44D81DAB4D}" type="presParOf" srcId="{1CB7075F-7721-F84D-A2C3-7F141478ACF2}" destId="{CABCDEA0-AD80-2645-BDC6-2AB31B8C3830}" srcOrd="6"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AD5DC6-8A8F-A04A-84E1-DAFA4E49EC75}">
      <dsp:nvSpPr>
        <dsp:cNvPr id="0" name=""/>
        <dsp:cNvSpPr/>
      </dsp:nvSpPr>
      <dsp:spPr>
        <a:xfrm>
          <a:off x="2836258" y="2258147"/>
          <a:ext cx="1734122" cy="1734122"/>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Avenir" panose="02000503020000020003" pitchFamily="2" charset="0"/>
            </a:rPr>
            <a:t>Housing Action Illinois</a:t>
          </a:r>
        </a:p>
      </dsp:txBody>
      <dsp:txXfrm>
        <a:off x="3090214" y="2512103"/>
        <a:ext cx="1226210" cy="1226210"/>
      </dsp:txXfrm>
    </dsp:sp>
    <dsp:sp modelId="{544AE333-3195-A444-9672-55C5274DF93D}">
      <dsp:nvSpPr>
        <dsp:cNvPr id="0" name=""/>
        <dsp:cNvSpPr/>
      </dsp:nvSpPr>
      <dsp:spPr>
        <a:xfrm rot="16200000">
          <a:off x="3443046" y="1976801"/>
          <a:ext cx="520547" cy="42143"/>
        </a:xfrm>
        <a:custGeom>
          <a:avLst/>
          <a:gdLst/>
          <a:ahLst/>
          <a:cxnLst/>
          <a:rect l="0" t="0" r="0" b="0"/>
          <a:pathLst>
            <a:path>
              <a:moveTo>
                <a:pt x="0" y="21071"/>
              </a:moveTo>
              <a:lnTo>
                <a:pt x="520547" y="2107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90306" y="1984859"/>
        <a:ext cx="26027" cy="26027"/>
      </dsp:txXfrm>
    </dsp:sp>
    <dsp:sp modelId="{0E793DA2-D06D-8A40-9B48-40C57DBAA126}">
      <dsp:nvSpPr>
        <dsp:cNvPr id="0" name=""/>
        <dsp:cNvSpPr/>
      </dsp:nvSpPr>
      <dsp:spPr>
        <a:xfrm>
          <a:off x="2836258" y="3476"/>
          <a:ext cx="1734122" cy="1734122"/>
        </a:xfrm>
        <a:prstGeom prst="ellipse">
          <a:avLst/>
        </a:prstGeom>
        <a:solidFill>
          <a:srgbClr val="9933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venir" panose="02000503020000020003" pitchFamily="2" charset="0"/>
            </a:rPr>
            <a:t>Capacity Building</a:t>
          </a:r>
        </a:p>
      </dsp:txBody>
      <dsp:txXfrm>
        <a:off x="3090214" y="257432"/>
        <a:ext cx="1226210" cy="1226210"/>
      </dsp:txXfrm>
    </dsp:sp>
    <dsp:sp modelId="{CCE56A5C-7462-6D49-A990-23EC523B4E36}">
      <dsp:nvSpPr>
        <dsp:cNvPr id="0" name=""/>
        <dsp:cNvSpPr/>
      </dsp:nvSpPr>
      <dsp:spPr>
        <a:xfrm rot="1793902">
          <a:off x="4419418" y="3669542"/>
          <a:ext cx="534474" cy="42143"/>
        </a:xfrm>
        <a:custGeom>
          <a:avLst/>
          <a:gdLst/>
          <a:ahLst/>
          <a:cxnLst/>
          <a:rect l="0" t="0" r="0" b="0"/>
          <a:pathLst>
            <a:path>
              <a:moveTo>
                <a:pt x="0" y="21071"/>
              </a:moveTo>
              <a:lnTo>
                <a:pt x="534474" y="2107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73293" y="3677252"/>
        <a:ext cx="26723" cy="26723"/>
      </dsp:txXfrm>
    </dsp:sp>
    <dsp:sp modelId="{46DFF01D-8945-7E43-A827-2B096EFEEFB5}">
      <dsp:nvSpPr>
        <dsp:cNvPr id="0" name=""/>
        <dsp:cNvSpPr/>
      </dsp:nvSpPr>
      <dsp:spPr>
        <a:xfrm>
          <a:off x="4802930" y="3388959"/>
          <a:ext cx="1734122" cy="1734122"/>
        </a:xfrm>
        <a:prstGeom prst="ellipse">
          <a:avLst/>
        </a:prstGeom>
        <a:solidFill>
          <a:srgbClr val="9933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venir" panose="02000503020000020003" pitchFamily="2" charset="0"/>
            </a:rPr>
            <a:t>Policy Advocacy</a:t>
          </a:r>
        </a:p>
      </dsp:txBody>
      <dsp:txXfrm>
        <a:off x="5056886" y="3642915"/>
        <a:ext cx="1226210" cy="1226210"/>
      </dsp:txXfrm>
    </dsp:sp>
    <dsp:sp modelId="{66727745-1ACD-9E43-BB64-38432D657C53}">
      <dsp:nvSpPr>
        <dsp:cNvPr id="0" name=""/>
        <dsp:cNvSpPr/>
      </dsp:nvSpPr>
      <dsp:spPr>
        <a:xfrm rot="9000000">
          <a:off x="2466745" y="3667804"/>
          <a:ext cx="520547" cy="42143"/>
        </a:xfrm>
        <a:custGeom>
          <a:avLst/>
          <a:gdLst/>
          <a:ahLst/>
          <a:cxnLst/>
          <a:rect l="0" t="0" r="0" b="0"/>
          <a:pathLst>
            <a:path>
              <a:moveTo>
                <a:pt x="0" y="21071"/>
              </a:moveTo>
              <a:lnTo>
                <a:pt x="520547" y="2107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714005" y="3675862"/>
        <a:ext cx="26027" cy="26027"/>
      </dsp:txXfrm>
    </dsp:sp>
    <dsp:sp modelId="{CABCDEA0-AD80-2645-BDC6-2AB31B8C3830}">
      <dsp:nvSpPr>
        <dsp:cNvPr id="0" name=""/>
        <dsp:cNvSpPr/>
      </dsp:nvSpPr>
      <dsp:spPr>
        <a:xfrm>
          <a:off x="883656" y="3385482"/>
          <a:ext cx="1734122" cy="1734122"/>
        </a:xfrm>
        <a:prstGeom prst="ellipse">
          <a:avLst/>
        </a:prstGeom>
        <a:solidFill>
          <a:srgbClr val="9933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venir" panose="02000503020000020003" pitchFamily="2" charset="0"/>
            </a:rPr>
            <a:t>Public Education &amp; Organizing</a:t>
          </a:r>
        </a:p>
      </dsp:txBody>
      <dsp:txXfrm>
        <a:off x="1137612" y="3639438"/>
        <a:ext cx="1226210" cy="1226210"/>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D89B1D0-9E0D-D143-82B9-606932620AE0}" type="datetimeFigureOut">
              <a:rPr lang="en-US" smtClean="0"/>
              <a:t>4/18/2018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88D4BA5-402F-CF43-B789-BB8356557160}" type="slidenum">
              <a:rPr lang="en-US" smtClean="0"/>
              <a:t>‹#›</a:t>
            </a:fld>
            <a:endParaRPr lang="en-US"/>
          </a:p>
        </p:txBody>
      </p:sp>
    </p:spTree>
    <p:extLst>
      <p:ext uri="{BB962C8B-B14F-4D97-AF65-F5344CB8AC3E}">
        <p14:creationId xmlns:p14="http://schemas.microsoft.com/office/powerpoint/2010/main" val="42286850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7DD232-0C35-9F4C-AC2A-28DF9079A2B8}" type="datetimeFigureOut">
              <a:rPr lang="en-US" smtClean="0"/>
              <a:t>4/18/2018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13992F-D132-0F4B-8CAC-F8BBEC644F67}" type="slidenum">
              <a:rPr lang="en-US" smtClean="0"/>
              <a:t>‹#›</a:t>
            </a:fld>
            <a:endParaRPr lang="en-US"/>
          </a:p>
        </p:txBody>
      </p:sp>
    </p:spTree>
    <p:extLst>
      <p:ext uri="{BB962C8B-B14F-4D97-AF65-F5344CB8AC3E}">
        <p14:creationId xmlns:p14="http://schemas.microsoft.com/office/powerpoint/2010/main" val="454802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Quote brings to fore two important points: we understand concepts and issues through images, and emotions are primary motivators for action and understanding… photographs can help </a:t>
            </a:r>
          </a:p>
        </p:txBody>
      </p:sp>
      <p:sp>
        <p:nvSpPr>
          <p:cNvPr id="4" name="Slide Number Placeholder 3"/>
          <p:cNvSpPr>
            <a:spLocks noGrp="1"/>
          </p:cNvSpPr>
          <p:nvPr>
            <p:ph type="sldNum" sz="quarter" idx="10"/>
          </p:nvPr>
        </p:nvSpPr>
        <p:spPr/>
        <p:txBody>
          <a:bodyPr/>
          <a:lstStyle/>
          <a:p>
            <a:fld id="{0D13992F-D132-0F4B-8CAC-F8BBEC644F67}" type="slidenum">
              <a:rPr lang="en-US" smtClean="0"/>
              <a:t>7</a:t>
            </a:fld>
            <a:endParaRPr lang="en-US"/>
          </a:p>
        </p:txBody>
      </p:sp>
    </p:spTree>
    <p:extLst>
      <p:ext uri="{BB962C8B-B14F-4D97-AF65-F5344CB8AC3E}">
        <p14:creationId xmlns:p14="http://schemas.microsoft.com/office/powerpoint/2010/main" val="2115767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venir Book"/>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venir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28CB0612-A2B2-2448-A249-73B45B908107}" type="datetimeFigureOut">
              <a:rPr lang="en-US" smtClean="0"/>
              <a:t>4/18/2018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3CCE6-20D4-BB49-9F90-A370B76283C0}" type="slidenum">
              <a:rPr lang="en-US" smtClean="0"/>
              <a:t>‹#›</a:t>
            </a:fld>
            <a:endParaRPr lang="en-US"/>
          </a:p>
        </p:txBody>
      </p:sp>
    </p:spTree>
    <p:extLst>
      <p:ext uri="{BB962C8B-B14F-4D97-AF65-F5344CB8AC3E}">
        <p14:creationId xmlns:p14="http://schemas.microsoft.com/office/powerpoint/2010/main" val="1242884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CB0612-A2B2-2448-A249-73B45B908107}" type="datetimeFigureOut">
              <a:rPr lang="en-US" smtClean="0"/>
              <a:t>4/18/2018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3CCE6-20D4-BB49-9F90-A370B76283C0}" type="slidenum">
              <a:rPr lang="en-US" smtClean="0"/>
              <a:t>‹#›</a:t>
            </a:fld>
            <a:endParaRPr lang="en-US"/>
          </a:p>
        </p:txBody>
      </p:sp>
    </p:spTree>
    <p:extLst>
      <p:ext uri="{BB962C8B-B14F-4D97-AF65-F5344CB8AC3E}">
        <p14:creationId xmlns:p14="http://schemas.microsoft.com/office/powerpoint/2010/main" val="252050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CB0612-A2B2-2448-A249-73B45B908107}" type="datetimeFigureOut">
              <a:rPr lang="en-US" smtClean="0"/>
              <a:t>4/18/2018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3CCE6-20D4-BB49-9F90-A370B76283C0}" type="slidenum">
              <a:rPr lang="en-US" smtClean="0"/>
              <a:t>‹#›</a:t>
            </a:fld>
            <a:endParaRPr lang="en-US"/>
          </a:p>
        </p:txBody>
      </p:sp>
    </p:spTree>
    <p:extLst>
      <p:ext uri="{BB962C8B-B14F-4D97-AF65-F5344CB8AC3E}">
        <p14:creationId xmlns:p14="http://schemas.microsoft.com/office/powerpoint/2010/main" val="1644014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venir Book"/>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venir Book"/>
              </a:defRPr>
            </a:lvl1pPr>
            <a:lvl2pPr>
              <a:defRPr>
                <a:latin typeface="Avenir Book"/>
              </a:defRPr>
            </a:lvl2pPr>
            <a:lvl3pPr>
              <a:defRPr>
                <a:latin typeface="Avenir Book"/>
              </a:defRPr>
            </a:lvl3pPr>
            <a:lvl4pPr>
              <a:defRPr>
                <a:latin typeface="Avenir Book"/>
              </a:defRPr>
            </a:lvl4pPr>
            <a:lvl5pPr>
              <a:defRPr>
                <a:latin typeface="Avenir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8CB0612-A2B2-2448-A249-73B45B908107}" type="datetimeFigureOut">
              <a:rPr lang="en-US" smtClean="0"/>
              <a:t>4/18/2018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3CCE6-20D4-BB49-9F90-A370B76283C0}" type="slidenum">
              <a:rPr lang="en-US" smtClean="0"/>
              <a:t>‹#›</a:t>
            </a:fld>
            <a:endParaRPr lang="en-US"/>
          </a:p>
        </p:txBody>
      </p:sp>
    </p:spTree>
    <p:extLst>
      <p:ext uri="{BB962C8B-B14F-4D97-AF65-F5344CB8AC3E}">
        <p14:creationId xmlns:p14="http://schemas.microsoft.com/office/powerpoint/2010/main" val="2614716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085154"/>
            <a:ext cx="7772400" cy="1362075"/>
          </a:xfrm>
        </p:spPr>
        <p:txBody>
          <a:bodyPr anchor="t"/>
          <a:lstStyle>
            <a:lvl1pPr algn="l">
              <a:defRPr sz="4000" b="1" cap="all">
                <a:latin typeface="Avenir Book"/>
              </a:defRPr>
            </a:lvl1pPr>
          </a:lstStyle>
          <a:p>
            <a:r>
              <a:rPr lang="en-US" dirty="0"/>
              <a:t>Click to edit Master title style</a:t>
            </a:r>
          </a:p>
        </p:txBody>
      </p:sp>
      <p:sp>
        <p:nvSpPr>
          <p:cNvPr id="3" name="Text Placeholder 2"/>
          <p:cNvSpPr>
            <a:spLocks noGrp="1"/>
          </p:cNvSpPr>
          <p:nvPr>
            <p:ph type="body" idx="1"/>
          </p:nvPr>
        </p:nvSpPr>
        <p:spPr>
          <a:xfrm>
            <a:off x="722313" y="2584967"/>
            <a:ext cx="7772400" cy="1500187"/>
          </a:xfrm>
        </p:spPr>
        <p:txBody>
          <a:bodyPr anchor="b"/>
          <a:lstStyle>
            <a:lvl1pPr marL="0" indent="0">
              <a:buNone/>
              <a:defRPr sz="2000">
                <a:solidFill>
                  <a:schemeClr val="tx1">
                    <a:tint val="75000"/>
                  </a:schemeClr>
                </a:solidFill>
                <a:latin typeface="Avenir Book"/>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28CB0612-A2B2-2448-A249-73B45B908107}" type="datetimeFigureOut">
              <a:rPr lang="en-US" smtClean="0"/>
              <a:t>4/18/2018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3CCE6-20D4-BB49-9F90-A370B76283C0}" type="slidenum">
              <a:rPr lang="en-US" smtClean="0"/>
              <a:t>‹#›</a:t>
            </a:fld>
            <a:endParaRPr lang="en-US"/>
          </a:p>
        </p:txBody>
      </p:sp>
    </p:spTree>
    <p:extLst>
      <p:ext uri="{BB962C8B-B14F-4D97-AF65-F5344CB8AC3E}">
        <p14:creationId xmlns:p14="http://schemas.microsoft.com/office/powerpoint/2010/main" val="933156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CB0612-A2B2-2448-A249-73B45B908107}" type="datetimeFigureOut">
              <a:rPr lang="en-US" smtClean="0"/>
              <a:t>4/18/2018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93CCE6-20D4-BB49-9F90-A370B76283C0}" type="slidenum">
              <a:rPr lang="en-US" smtClean="0"/>
              <a:t>‹#›</a:t>
            </a:fld>
            <a:endParaRPr lang="en-US"/>
          </a:p>
        </p:txBody>
      </p:sp>
    </p:spTree>
    <p:extLst>
      <p:ext uri="{BB962C8B-B14F-4D97-AF65-F5344CB8AC3E}">
        <p14:creationId xmlns:p14="http://schemas.microsoft.com/office/powerpoint/2010/main" val="1878397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CB0612-A2B2-2448-A249-73B45B908107}" type="datetimeFigureOut">
              <a:rPr lang="en-US" smtClean="0"/>
              <a:t>4/18/2018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93CCE6-20D4-BB49-9F90-A370B76283C0}" type="slidenum">
              <a:rPr lang="en-US" smtClean="0"/>
              <a:t>‹#›</a:t>
            </a:fld>
            <a:endParaRPr lang="en-US"/>
          </a:p>
        </p:txBody>
      </p:sp>
    </p:spTree>
    <p:extLst>
      <p:ext uri="{BB962C8B-B14F-4D97-AF65-F5344CB8AC3E}">
        <p14:creationId xmlns:p14="http://schemas.microsoft.com/office/powerpoint/2010/main" val="36995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8CB0612-A2B2-2448-A249-73B45B908107}" type="datetimeFigureOut">
              <a:rPr lang="en-US" smtClean="0"/>
              <a:t>4/18/2018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93CCE6-20D4-BB49-9F90-A370B76283C0}" type="slidenum">
              <a:rPr lang="en-US" smtClean="0"/>
              <a:t>‹#›</a:t>
            </a:fld>
            <a:endParaRPr lang="en-US"/>
          </a:p>
        </p:txBody>
      </p:sp>
    </p:spTree>
    <p:extLst>
      <p:ext uri="{BB962C8B-B14F-4D97-AF65-F5344CB8AC3E}">
        <p14:creationId xmlns:p14="http://schemas.microsoft.com/office/powerpoint/2010/main" val="402768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CB0612-A2B2-2448-A249-73B45B908107}" type="datetimeFigureOut">
              <a:rPr lang="en-US" smtClean="0"/>
              <a:t>4/18/2018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93CCE6-20D4-BB49-9F90-A370B76283C0}" type="slidenum">
              <a:rPr lang="en-US" smtClean="0"/>
              <a:t>‹#›</a:t>
            </a:fld>
            <a:endParaRPr lang="en-US"/>
          </a:p>
        </p:txBody>
      </p:sp>
    </p:spTree>
    <p:extLst>
      <p:ext uri="{BB962C8B-B14F-4D97-AF65-F5344CB8AC3E}">
        <p14:creationId xmlns:p14="http://schemas.microsoft.com/office/powerpoint/2010/main" val="2110979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CB0612-A2B2-2448-A249-73B45B908107}" type="datetimeFigureOut">
              <a:rPr lang="en-US" smtClean="0"/>
              <a:t>4/18/2018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93CCE6-20D4-BB49-9F90-A370B76283C0}" type="slidenum">
              <a:rPr lang="en-US" smtClean="0"/>
              <a:t>‹#›</a:t>
            </a:fld>
            <a:endParaRPr lang="en-US"/>
          </a:p>
        </p:txBody>
      </p:sp>
    </p:spTree>
    <p:extLst>
      <p:ext uri="{BB962C8B-B14F-4D97-AF65-F5344CB8AC3E}">
        <p14:creationId xmlns:p14="http://schemas.microsoft.com/office/powerpoint/2010/main" val="82491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CB0612-A2B2-2448-A249-73B45B908107}" type="datetimeFigureOut">
              <a:rPr lang="en-US" smtClean="0"/>
              <a:t>4/18/2018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93CCE6-20D4-BB49-9F90-A370B76283C0}" type="slidenum">
              <a:rPr lang="en-US" smtClean="0"/>
              <a:t>‹#›</a:t>
            </a:fld>
            <a:endParaRPr lang="en-US"/>
          </a:p>
        </p:txBody>
      </p:sp>
    </p:spTree>
    <p:extLst>
      <p:ext uri="{BB962C8B-B14F-4D97-AF65-F5344CB8AC3E}">
        <p14:creationId xmlns:p14="http://schemas.microsoft.com/office/powerpoint/2010/main" val="2968772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3"/>
          <a:stretch>
            <a:fillRect/>
          </a:stretch>
        </p:blipFill>
        <p:spPr>
          <a:xfrm>
            <a:off x="7489916" y="5476622"/>
            <a:ext cx="1634971" cy="1321056"/>
          </a:xfrm>
          <a:prstGeom prst="rect">
            <a:avLst/>
          </a:prstGeom>
        </p:spPr>
      </p:pic>
      <p:sp>
        <p:nvSpPr>
          <p:cNvPr id="2" name="Title Placeholder 1"/>
          <p:cNvSpPr>
            <a:spLocks noGrp="1"/>
          </p:cNvSpPr>
          <p:nvPr>
            <p:ph type="title"/>
          </p:nvPr>
        </p:nvSpPr>
        <p:spPr>
          <a:xfrm>
            <a:off x="457200" y="274638"/>
            <a:ext cx="8229600" cy="1143000"/>
          </a:xfrm>
          <a:prstGeom prst="rect">
            <a:avLst/>
          </a:prstGeom>
          <a:solidFill>
            <a:srgbClr val="993333"/>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CB0612-A2B2-2448-A249-73B45B908107}" type="datetimeFigureOut">
              <a:rPr lang="en-US" smtClean="0"/>
              <a:t>4/18/2018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93CCE6-20D4-BB49-9F90-A370B76283C0}" type="slidenum">
              <a:rPr lang="en-US" smtClean="0"/>
              <a:t>‹#›</a:t>
            </a:fld>
            <a:endParaRPr lang="en-US"/>
          </a:p>
        </p:txBody>
      </p:sp>
      <p:pic>
        <p:nvPicPr>
          <p:cNvPr id="9" name="Picture 8"/>
          <p:cNvPicPr/>
          <p:nvPr userDrawn="1"/>
        </p:nvPicPr>
        <p:blipFill>
          <a:blip r:embed="rId14">
            <a:extLst>
              <a:ext uri="{28A0092B-C50C-407E-A947-70E740481C1C}">
                <a14:useLocalDpi xmlns:a14="http://schemas.microsoft.com/office/drawing/2010/main"/>
              </a:ext>
            </a:extLst>
          </a:blip>
          <a:stretch>
            <a:fillRect/>
          </a:stretch>
        </p:blipFill>
        <p:spPr>
          <a:xfrm>
            <a:off x="-16935" y="6604000"/>
            <a:ext cx="9169402" cy="270926"/>
          </a:xfrm>
          <a:prstGeom prst="rect">
            <a:avLst/>
          </a:prstGeom>
        </p:spPr>
      </p:pic>
    </p:spTree>
    <p:extLst>
      <p:ext uri="{BB962C8B-B14F-4D97-AF65-F5344CB8AC3E}">
        <p14:creationId xmlns:p14="http://schemas.microsoft.com/office/powerpoint/2010/main" val="661497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bg1"/>
          </a:solidFill>
          <a:latin typeface="Avenir Book"/>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hyperlink" Target="https://rosecdc.org/storyyard/"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hyperlink" Target="http://open-communities.org/"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hyperlink" Target="http://takeaction.cfw.org/" TargetMode="Externa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2775A-69FC-0743-A8AB-EBD9EF72BB81}"/>
              </a:ext>
            </a:extLst>
          </p:cNvPr>
          <p:cNvSpPr>
            <a:spLocks noGrp="1"/>
          </p:cNvSpPr>
          <p:nvPr>
            <p:ph type="ctrTitle"/>
          </p:nvPr>
        </p:nvSpPr>
        <p:spPr/>
        <p:txBody>
          <a:bodyPr/>
          <a:lstStyle/>
          <a:p>
            <a:r>
              <a:rPr lang="en-US" dirty="0"/>
              <a:t>Introduction to </a:t>
            </a:r>
            <a:br>
              <a:rPr lang="en-US" dirty="0"/>
            </a:br>
            <a:r>
              <a:rPr lang="en-US" dirty="0"/>
              <a:t>Visual Storytelling</a:t>
            </a:r>
          </a:p>
        </p:txBody>
      </p:sp>
      <p:sp>
        <p:nvSpPr>
          <p:cNvPr id="3" name="Subtitle 2">
            <a:extLst>
              <a:ext uri="{FF2B5EF4-FFF2-40B4-BE49-F238E27FC236}">
                <a16:creationId xmlns:a16="http://schemas.microsoft.com/office/drawing/2014/main" id="{8223796D-95A8-2A4C-9DB8-3BB51F5BFCF2}"/>
              </a:ext>
            </a:extLst>
          </p:cNvPr>
          <p:cNvSpPr>
            <a:spLocks noGrp="1"/>
          </p:cNvSpPr>
          <p:nvPr>
            <p:ph type="subTitle" idx="1"/>
          </p:nvPr>
        </p:nvSpPr>
        <p:spPr/>
        <p:txBody>
          <a:bodyPr/>
          <a:lstStyle/>
          <a:p>
            <a:r>
              <a:rPr lang="en-US" dirty="0"/>
              <a:t>Housing Action Illinois</a:t>
            </a:r>
          </a:p>
        </p:txBody>
      </p:sp>
    </p:spTree>
    <p:extLst>
      <p:ext uri="{BB962C8B-B14F-4D97-AF65-F5344CB8AC3E}">
        <p14:creationId xmlns:p14="http://schemas.microsoft.com/office/powerpoint/2010/main" val="1157367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C3E31-D0A2-DA4A-BEC8-58148B4F87BA}"/>
              </a:ext>
            </a:extLst>
          </p:cNvPr>
          <p:cNvSpPr>
            <a:spLocks noGrp="1"/>
          </p:cNvSpPr>
          <p:nvPr>
            <p:ph type="title"/>
          </p:nvPr>
        </p:nvSpPr>
        <p:spPr/>
        <p:txBody>
          <a:bodyPr/>
          <a:lstStyle/>
          <a:p>
            <a:r>
              <a:rPr lang="en-US" dirty="0"/>
              <a:t>Informed Consent</a:t>
            </a:r>
          </a:p>
        </p:txBody>
      </p:sp>
      <p:sp>
        <p:nvSpPr>
          <p:cNvPr id="3" name="Content Placeholder 2">
            <a:extLst>
              <a:ext uri="{FF2B5EF4-FFF2-40B4-BE49-F238E27FC236}">
                <a16:creationId xmlns:a16="http://schemas.microsoft.com/office/drawing/2014/main" id="{09026B08-0FD0-A745-B5C4-EC4F7B60214C}"/>
              </a:ext>
            </a:extLst>
          </p:cNvPr>
          <p:cNvSpPr>
            <a:spLocks noGrp="1"/>
          </p:cNvSpPr>
          <p:nvPr>
            <p:ph idx="1"/>
          </p:nvPr>
        </p:nvSpPr>
        <p:spPr/>
        <p:txBody>
          <a:bodyPr/>
          <a:lstStyle/>
          <a:p>
            <a:r>
              <a:rPr lang="en-US" b="1" dirty="0"/>
              <a:t>Always </a:t>
            </a:r>
            <a:r>
              <a:rPr lang="en-US" dirty="0"/>
              <a:t>get consent when making or sharing an image where someone can be identified </a:t>
            </a:r>
            <a:endParaRPr lang="en-US" b="1" dirty="0"/>
          </a:p>
          <a:p>
            <a:pPr lvl="1"/>
            <a:r>
              <a:rPr lang="en-US" dirty="0"/>
              <a:t>Explicit vs. implicit consent</a:t>
            </a:r>
          </a:p>
          <a:p>
            <a:pPr lvl="1"/>
            <a:r>
              <a:rPr lang="en-US" dirty="0"/>
              <a:t>Give people an out</a:t>
            </a:r>
          </a:p>
          <a:p>
            <a:r>
              <a:rPr lang="en-US" dirty="0"/>
              <a:t>Release forms </a:t>
            </a:r>
            <a:r>
              <a:rPr lang="en-US" b="1" dirty="0"/>
              <a:t>and</a:t>
            </a:r>
            <a:r>
              <a:rPr lang="en-US" dirty="0"/>
              <a:t> reasonable understanding</a:t>
            </a:r>
          </a:p>
          <a:p>
            <a:pPr lvl="1"/>
            <a:r>
              <a:rPr lang="en-US" dirty="0"/>
              <a:t>Address: How? Where? When? Why?</a:t>
            </a:r>
          </a:p>
          <a:p>
            <a:endParaRPr lang="en-US" dirty="0"/>
          </a:p>
        </p:txBody>
      </p:sp>
    </p:spTree>
    <p:extLst>
      <p:ext uri="{BB962C8B-B14F-4D97-AF65-F5344CB8AC3E}">
        <p14:creationId xmlns:p14="http://schemas.microsoft.com/office/powerpoint/2010/main" val="1161085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1E0F3-79A9-0C49-8833-4B98FCD6078A}"/>
              </a:ext>
            </a:extLst>
          </p:cNvPr>
          <p:cNvSpPr>
            <a:spLocks noGrp="1"/>
          </p:cNvSpPr>
          <p:nvPr>
            <p:ph type="title"/>
          </p:nvPr>
        </p:nvSpPr>
        <p:spPr/>
        <p:txBody>
          <a:bodyPr/>
          <a:lstStyle/>
          <a:p>
            <a:r>
              <a:rPr lang="en-US" dirty="0"/>
              <a:t>Photographer Etiquette</a:t>
            </a:r>
          </a:p>
        </p:txBody>
      </p:sp>
      <p:sp>
        <p:nvSpPr>
          <p:cNvPr id="3" name="Content Placeholder 2">
            <a:extLst>
              <a:ext uri="{FF2B5EF4-FFF2-40B4-BE49-F238E27FC236}">
                <a16:creationId xmlns:a16="http://schemas.microsoft.com/office/drawing/2014/main" id="{34BEC7D7-7DD3-594F-89A5-693DA6BDD5F4}"/>
              </a:ext>
            </a:extLst>
          </p:cNvPr>
          <p:cNvSpPr>
            <a:spLocks noGrp="1"/>
          </p:cNvSpPr>
          <p:nvPr>
            <p:ph idx="1"/>
          </p:nvPr>
        </p:nvSpPr>
        <p:spPr/>
        <p:txBody>
          <a:bodyPr/>
          <a:lstStyle/>
          <a:p>
            <a:r>
              <a:rPr lang="en-US" dirty="0"/>
              <a:t>Establish a dialogue &amp; build rapport</a:t>
            </a:r>
          </a:p>
          <a:p>
            <a:r>
              <a:rPr lang="en-US" dirty="0"/>
              <a:t>Read the room</a:t>
            </a:r>
          </a:p>
          <a:p>
            <a:pPr lvl="1"/>
            <a:r>
              <a:rPr lang="en-US" dirty="0"/>
              <a:t>Plan your positions in advance</a:t>
            </a:r>
          </a:p>
          <a:p>
            <a:pPr lvl="1"/>
            <a:r>
              <a:rPr lang="en-US" dirty="0"/>
              <a:t>Keep an eye out for tension</a:t>
            </a:r>
          </a:p>
          <a:p>
            <a:r>
              <a:rPr lang="en-US" dirty="0"/>
              <a:t>Participate in the environment</a:t>
            </a:r>
          </a:p>
          <a:p>
            <a:pPr lvl="1"/>
            <a:r>
              <a:rPr lang="en-US" dirty="0"/>
              <a:t>Be discrete and respectful</a:t>
            </a:r>
          </a:p>
        </p:txBody>
      </p:sp>
    </p:spTree>
    <p:extLst>
      <p:ext uri="{BB962C8B-B14F-4D97-AF65-F5344CB8AC3E}">
        <p14:creationId xmlns:p14="http://schemas.microsoft.com/office/powerpoint/2010/main" val="2999157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C25A1F-9058-334C-AED8-65A5B7F14835}"/>
              </a:ext>
            </a:extLst>
          </p:cNvPr>
          <p:cNvSpPr>
            <a:spLocks noGrp="1"/>
          </p:cNvSpPr>
          <p:nvPr>
            <p:ph type="ctrTitle"/>
          </p:nvPr>
        </p:nvSpPr>
        <p:spPr/>
        <p:txBody>
          <a:bodyPr/>
          <a:lstStyle/>
          <a:p>
            <a:r>
              <a:rPr lang="en-US" dirty="0"/>
              <a:t>Questions?</a:t>
            </a:r>
          </a:p>
        </p:txBody>
      </p:sp>
      <p:sp>
        <p:nvSpPr>
          <p:cNvPr id="6" name="Subtitle 5">
            <a:extLst>
              <a:ext uri="{FF2B5EF4-FFF2-40B4-BE49-F238E27FC236}">
                <a16:creationId xmlns:a16="http://schemas.microsoft.com/office/drawing/2014/main" id="{2528921B-D439-5F41-9C8D-C2F6BBEA08B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27610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327BF-0C15-524B-B457-D3FC4FFFAAC8}"/>
              </a:ext>
            </a:extLst>
          </p:cNvPr>
          <p:cNvSpPr>
            <a:spLocks noGrp="1"/>
          </p:cNvSpPr>
          <p:nvPr>
            <p:ph type="title"/>
          </p:nvPr>
        </p:nvSpPr>
        <p:spPr/>
        <p:txBody>
          <a:bodyPr anchor="ctr"/>
          <a:lstStyle/>
          <a:p>
            <a:r>
              <a:rPr lang="en-US" dirty="0"/>
              <a:t>Composing with intention</a:t>
            </a:r>
          </a:p>
        </p:txBody>
      </p:sp>
    </p:spTree>
    <p:extLst>
      <p:ext uri="{BB962C8B-B14F-4D97-AF65-F5344CB8AC3E}">
        <p14:creationId xmlns:p14="http://schemas.microsoft.com/office/powerpoint/2010/main" val="13680346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C3DE8-D9C4-5A4A-B314-D53F7E931E50}"/>
              </a:ext>
            </a:extLst>
          </p:cNvPr>
          <p:cNvSpPr>
            <a:spLocks noGrp="1"/>
          </p:cNvSpPr>
          <p:nvPr>
            <p:ph type="title"/>
          </p:nvPr>
        </p:nvSpPr>
        <p:spPr/>
        <p:txBody>
          <a:bodyPr/>
          <a:lstStyle/>
          <a:p>
            <a:r>
              <a:rPr lang="en-US" dirty="0"/>
              <a:t>Best Practices: Composition</a:t>
            </a:r>
          </a:p>
        </p:txBody>
      </p:sp>
      <p:sp>
        <p:nvSpPr>
          <p:cNvPr id="3" name="Content Placeholder 2">
            <a:extLst>
              <a:ext uri="{FF2B5EF4-FFF2-40B4-BE49-F238E27FC236}">
                <a16:creationId xmlns:a16="http://schemas.microsoft.com/office/drawing/2014/main" id="{E3D90946-D143-F44D-A86A-E96269B1A914}"/>
              </a:ext>
            </a:extLst>
          </p:cNvPr>
          <p:cNvSpPr>
            <a:spLocks noGrp="1"/>
          </p:cNvSpPr>
          <p:nvPr>
            <p:ph idx="1"/>
          </p:nvPr>
        </p:nvSpPr>
        <p:spPr>
          <a:xfrm>
            <a:off x="457200" y="1600201"/>
            <a:ext cx="8229600" cy="4025900"/>
          </a:xfrm>
        </p:spPr>
        <p:txBody>
          <a:bodyPr>
            <a:normAutofit fontScale="85000" lnSpcReduction="20000"/>
          </a:bodyPr>
          <a:lstStyle/>
          <a:p>
            <a:r>
              <a:rPr lang="en-US" dirty="0"/>
              <a:t>Active observation &amp; slow looking</a:t>
            </a:r>
          </a:p>
          <a:p>
            <a:r>
              <a:rPr lang="en-US" dirty="0"/>
              <a:t>Keep it simple &amp; get close</a:t>
            </a:r>
          </a:p>
          <a:p>
            <a:pPr lvl="1"/>
            <a:r>
              <a:rPr lang="en-US" i="1" dirty="0"/>
              <a:t>Where do you want people to look?</a:t>
            </a:r>
          </a:p>
          <a:p>
            <a:r>
              <a:rPr lang="en-US" dirty="0"/>
              <a:t>Set the scene &amp; pay attention to the background</a:t>
            </a:r>
          </a:p>
          <a:p>
            <a:pPr lvl="1"/>
            <a:r>
              <a:rPr lang="en-US" i="1" dirty="0"/>
              <a:t>What would help the viewer understand the story better?</a:t>
            </a:r>
          </a:p>
          <a:p>
            <a:pPr lvl="1"/>
            <a:r>
              <a:rPr lang="en-US" i="1" dirty="0"/>
              <a:t>Does my subject look comfortable?</a:t>
            </a:r>
          </a:p>
          <a:p>
            <a:pPr lvl="1"/>
            <a:r>
              <a:rPr lang="en-US" i="1" dirty="0"/>
              <a:t>Can I paint a wider picture?</a:t>
            </a:r>
          </a:p>
          <a:p>
            <a:r>
              <a:rPr lang="en-US" dirty="0"/>
              <a:t>Cultivate visual interest</a:t>
            </a:r>
          </a:p>
          <a:p>
            <a:pPr lvl="1"/>
            <a:r>
              <a:rPr lang="en-US" dirty="0"/>
              <a:t>Composition, shape, texture, color, pattern, etc. </a:t>
            </a:r>
          </a:p>
        </p:txBody>
      </p:sp>
    </p:spTree>
    <p:extLst>
      <p:ext uri="{BB962C8B-B14F-4D97-AF65-F5344CB8AC3E}">
        <p14:creationId xmlns:p14="http://schemas.microsoft.com/office/powerpoint/2010/main" val="816678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2DF14B0-E9FF-DB45-93E3-A4BFA19DBBAB}"/>
              </a:ext>
            </a:extLst>
          </p:cNvPr>
          <p:cNvSpPr/>
          <p:nvPr/>
        </p:nvSpPr>
        <p:spPr>
          <a:xfrm>
            <a:off x="7480300" y="4851400"/>
            <a:ext cx="1676400" cy="177191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8E554C-4679-B941-8D9A-BBAD6FA0E532}"/>
              </a:ext>
            </a:extLst>
          </p:cNvPr>
          <p:cNvSpPr>
            <a:spLocks noGrp="1"/>
          </p:cNvSpPr>
          <p:nvPr>
            <p:ph type="title"/>
          </p:nvPr>
        </p:nvSpPr>
        <p:spPr/>
        <p:txBody>
          <a:bodyPr anchor="ctr">
            <a:normAutofit/>
          </a:bodyPr>
          <a:lstStyle/>
          <a:p>
            <a:r>
              <a:rPr lang="en-US" sz="2800" dirty="0"/>
              <a:t>Lighting</a:t>
            </a:r>
          </a:p>
        </p:txBody>
      </p:sp>
      <p:sp>
        <p:nvSpPr>
          <p:cNvPr id="4" name="Text Placeholder 3">
            <a:extLst>
              <a:ext uri="{FF2B5EF4-FFF2-40B4-BE49-F238E27FC236}">
                <a16:creationId xmlns:a16="http://schemas.microsoft.com/office/drawing/2014/main" id="{BF91CE86-009C-FF4F-BE53-AF3A13896D2F}"/>
              </a:ext>
            </a:extLst>
          </p:cNvPr>
          <p:cNvSpPr>
            <a:spLocks noGrp="1"/>
          </p:cNvSpPr>
          <p:nvPr>
            <p:ph type="body" sz="half" idx="2"/>
          </p:nvPr>
        </p:nvSpPr>
        <p:spPr>
          <a:xfrm>
            <a:off x="457200" y="1549400"/>
            <a:ext cx="3008313" cy="4576763"/>
          </a:xfrm>
        </p:spPr>
        <p:txBody>
          <a:bodyPr>
            <a:normAutofit/>
          </a:bodyPr>
          <a:lstStyle/>
          <a:p>
            <a:pPr marL="285750" indent="-285750">
              <a:buFont typeface="Arial" charset="0"/>
              <a:buChar char="•"/>
            </a:pPr>
            <a:r>
              <a:rPr lang="en-US" sz="1800" dirty="0">
                <a:latin typeface="Avenir Roman" panose="02000503020000020003" pitchFamily="2" charset="0"/>
              </a:rPr>
              <a:t>Photo - Light</a:t>
            </a:r>
            <a:br>
              <a:rPr lang="en-US" sz="1800" dirty="0">
                <a:latin typeface="Avenir Roman" panose="02000503020000020003" pitchFamily="2" charset="0"/>
              </a:rPr>
            </a:br>
            <a:r>
              <a:rPr lang="en-US" sz="1800" dirty="0">
                <a:latin typeface="Avenir Roman" panose="02000503020000020003" pitchFamily="2" charset="0"/>
              </a:rPr>
              <a:t>Graph - To Write</a:t>
            </a:r>
            <a:br>
              <a:rPr lang="en-US" sz="1800" dirty="0">
                <a:latin typeface="Avenir Roman" panose="02000503020000020003" pitchFamily="2" charset="0"/>
              </a:rPr>
            </a:br>
            <a:endParaRPr lang="en-US" sz="1800" dirty="0">
              <a:latin typeface="Avenir Roman" panose="02000503020000020003" pitchFamily="2" charset="0"/>
            </a:endParaRPr>
          </a:p>
          <a:p>
            <a:pPr marL="285750" indent="-285750">
              <a:buFont typeface="Arial" charset="0"/>
              <a:buChar char="•"/>
            </a:pPr>
            <a:r>
              <a:rPr lang="en-US" sz="1800" dirty="0">
                <a:latin typeface="Avenir Roman" panose="02000503020000020003" pitchFamily="2" charset="0"/>
              </a:rPr>
              <a:t>Hard light: direct, high contrast, facial shadows, drama</a:t>
            </a:r>
          </a:p>
          <a:p>
            <a:endParaRPr lang="en-US" sz="1800" dirty="0">
              <a:latin typeface="Avenir Roman" panose="02000503020000020003" pitchFamily="2" charset="0"/>
            </a:endParaRPr>
          </a:p>
          <a:p>
            <a:pPr marL="285750" indent="-285750">
              <a:buFont typeface="Arial" charset="0"/>
              <a:buChar char="•"/>
            </a:pPr>
            <a:r>
              <a:rPr lang="en-US" sz="1800" dirty="0">
                <a:latin typeface="Avenir Roman" panose="02000503020000020003" pitchFamily="2" charset="0"/>
              </a:rPr>
              <a:t>Soft light: diffused, emphasizes details, most flattering, slower shutter speeds</a:t>
            </a:r>
          </a:p>
        </p:txBody>
      </p:sp>
      <p:pic>
        <p:nvPicPr>
          <p:cNvPr id="5" name="Content Placeholder 8">
            <a:extLst>
              <a:ext uri="{FF2B5EF4-FFF2-40B4-BE49-F238E27FC236}">
                <a16:creationId xmlns:a16="http://schemas.microsoft.com/office/drawing/2014/main" id="{A0910787-8F39-F648-A5B6-25C756AA6FFE}"/>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409432" y="77098"/>
            <a:ext cx="3908425" cy="2931318"/>
          </a:xfrm>
        </p:spPr>
      </p:pic>
      <p:sp>
        <p:nvSpPr>
          <p:cNvPr id="6" name="Text Placeholder 6">
            <a:extLst>
              <a:ext uri="{FF2B5EF4-FFF2-40B4-BE49-F238E27FC236}">
                <a16:creationId xmlns:a16="http://schemas.microsoft.com/office/drawing/2014/main" id="{C0A0D9B8-0E35-2D43-BFF0-D9DD945828BB}"/>
              </a:ext>
            </a:extLst>
          </p:cNvPr>
          <p:cNvSpPr txBox="1">
            <a:spLocks/>
          </p:cNvSpPr>
          <p:nvPr/>
        </p:nvSpPr>
        <p:spPr>
          <a:xfrm>
            <a:off x="3588695" y="1121334"/>
            <a:ext cx="719137" cy="82391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dirty="0">
                <a:latin typeface="Avenir Roman" panose="02000503020000020003" pitchFamily="2" charset="0"/>
              </a:rPr>
              <a:t>Hard Light</a:t>
            </a:r>
          </a:p>
        </p:txBody>
      </p:sp>
      <p:pic>
        <p:nvPicPr>
          <p:cNvPr id="7" name="Content Placeholder 13">
            <a:extLst>
              <a:ext uri="{FF2B5EF4-FFF2-40B4-BE49-F238E27FC236}">
                <a16:creationId xmlns:a16="http://schemas.microsoft.com/office/drawing/2014/main" id="{614A6C36-9AF5-3D49-BC98-FA678C2CB20B}"/>
              </a:ext>
            </a:extLst>
          </p:cNvPr>
          <p:cNvPicPr>
            <a:picLocks noChangeAspect="1"/>
          </p:cNvPicPr>
          <p:nvPr/>
        </p:nvPicPr>
        <p:blipFill>
          <a:blip r:embed="rId3" cstate="screen">
            <a:extLst>
              <a:ext uri="{28A0092B-C50C-407E-A947-70E740481C1C}">
                <a14:useLocalDpi xmlns:a14="http://schemas.microsoft.com/office/drawing/2010/main"/>
              </a:ext>
            </a:extLst>
          </a:blip>
          <a:srcRect t="-29069" b="-29069"/>
          <a:stretch>
            <a:fillRect/>
          </a:stretch>
        </p:blipFill>
        <p:spPr>
          <a:xfrm>
            <a:off x="4342756" y="2906712"/>
            <a:ext cx="4041775" cy="3951288"/>
          </a:xfrm>
          <a:prstGeom prst="rect">
            <a:avLst/>
          </a:prstGeom>
        </p:spPr>
      </p:pic>
      <p:sp>
        <p:nvSpPr>
          <p:cNvPr id="8" name="TextBox 7">
            <a:extLst>
              <a:ext uri="{FF2B5EF4-FFF2-40B4-BE49-F238E27FC236}">
                <a16:creationId xmlns:a16="http://schemas.microsoft.com/office/drawing/2014/main" id="{3C875FA8-C4A5-6242-B0E0-61A662AF1E22}"/>
              </a:ext>
            </a:extLst>
          </p:cNvPr>
          <p:cNvSpPr txBox="1"/>
          <p:nvPr/>
        </p:nvSpPr>
        <p:spPr>
          <a:xfrm>
            <a:off x="4275398" y="2974959"/>
            <a:ext cx="4328865" cy="492443"/>
          </a:xfrm>
          <a:prstGeom prst="rect">
            <a:avLst/>
          </a:prstGeom>
          <a:noFill/>
        </p:spPr>
        <p:txBody>
          <a:bodyPr wrap="square" rtlCol="0">
            <a:spAutoFit/>
          </a:bodyPr>
          <a:lstStyle/>
          <a:p>
            <a:r>
              <a:rPr lang="en-US" sz="1400" dirty="0" err="1">
                <a:latin typeface="Avenir Roman" panose="02000503020000020003" pitchFamily="2" charset="0"/>
              </a:rPr>
              <a:t>Haikim</a:t>
            </a:r>
            <a:r>
              <a:rPr lang="en-US" sz="1400" dirty="0">
                <a:latin typeface="Avenir Roman" panose="02000503020000020003" pitchFamily="2" charset="0"/>
              </a:rPr>
              <a:t> </a:t>
            </a:r>
            <a:r>
              <a:rPr lang="en-US" sz="1400" dirty="0" err="1">
                <a:latin typeface="Avenir Roman" panose="02000503020000020003" pitchFamily="2" charset="0"/>
              </a:rPr>
              <a:t>Boulouiz</a:t>
            </a:r>
            <a:r>
              <a:rPr lang="en-US" sz="1400" dirty="0">
                <a:latin typeface="Avenir Roman" panose="02000503020000020003" pitchFamily="2" charset="0"/>
              </a:rPr>
              <a:t>, </a:t>
            </a:r>
            <a:r>
              <a:rPr lang="en-US" sz="1400" i="1" dirty="0">
                <a:latin typeface="Avenir Roman" panose="02000503020000020003" pitchFamily="2" charset="0"/>
              </a:rPr>
              <a:t>Santa Cruz de Tenerife </a:t>
            </a:r>
            <a:r>
              <a:rPr lang="en-US" sz="1400" dirty="0">
                <a:latin typeface="Avenir Roman" panose="02000503020000020003" pitchFamily="2" charset="0"/>
              </a:rPr>
              <a:t>(2017)</a:t>
            </a:r>
          </a:p>
          <a:p>
            <a:r>
              <a:rPr lang="en-US" sz="1200" dirty="0">
                <a:latin typeface="Avenir Roman" panose="02000503020000020003" pitchFamily="2" charset="0"/>
              </a:rPr>
              <a:t>Winner: Street Single Image, Magnum Photography Awards </a:t>
            </a:r>
          </a:p>
        </p:txBody>
      </p:sp>
      <p:sp>
        <p:nvSpPr>
          <p:cNvPr id="9" name="TextBox 8">
            <a:extLst>
              <a:ext uri="{FF2B5EF4-FFF2-40B4-BE49-F238E27FC236}">
                <a16:creationId xmlns:a16="http://schemas.microsoft.com/office/drawing/2014/main" id="{2B48E740-9AE4-6E4D-8C80-FFA8543B2C50}"/>
              </a:ext>
            </a:extLst>
          </p:cNvPr>
          <p:cNvSpPr txBox="1"/>
          <p:nvPr/>
        </p:nvSpPr>
        <p:spPr>
          <a:xfrm>
            <a:off x="4291956" y="6112795"/>
            <a:ext cx="4521844" cy="523220"/>
          </a:xfrm>
          <a:prstGeom prst="rect">
            <a:avLst/>
          </a:prstGeom>
          <a:noFill/>
        </p:spPr>
        <p:txBody>
          <a:bodyPr wrap="square" rtlCol="0">
            <a:spAutoFit/>
          </a:bodyPr>
          <a:lstStyle/>
          <a:p>
            <a:r>
              <a:rPr lang="en-US" sz="1400" dirty="0" err="1">
                <a:latin typeface="Avenir Roman" panose="02000503020000020003" pitchFamily="2" charset="0"/>
              </a:rPr>
              <a:t>Vadim</a:t>
            </a:r>
            <a:r>
              <a:rPr lang="en-US" sz="1400" dirty="0">
                <a:latin typeface="Avenir Roman" panose="02000503020000020003" pitchFamily="2" charset="0"/>
              </a:rPr>
              <a:t> </a:t>
            </a:r>
            <a:r>
              <a:rPr lang="en-US" sz="1400" dirty="0" err="1">
                <a:latin typeface="Avenir Roman" panose="02000503020000020003" pitchFamily="2" charset="0"/>
              </a:rPr>
              <a:t>Ghirda</a:t>
            </a:r>
            <a:r>
              <a:rPr lang="en-US" sz="1400" dirty="0">
                <a:latin typeface="Avenir Roman" panose="02000503020000020003" pitchFamily="2" charset="0"/>
              </a:rPr>
              <a:t>, </a:t>
            </a:r>
            <a:r>
              <a:rPr lang="en-US" sz="1400" i="1" dirty="0">
                <a:latin typeface="Avenir Roman" panose="02000503020000020003" pitchFamily="2" charset="0"/>
              </a:rPr>
              <a:t>Migrant Crossing </a:t>
            </a:r>
            <a:r>
              <a:rPr lang="en-US" sz="1400" dirty="0">
                <a:latin typeface="Avenir Roman" panose="02000503020000020003" pitchFamily="2" charset="0"/>
              </a:rPr>
              <a:t>(2016</a:t>
            </a:r>
            <a:r>
              <a:rPr lang="en-US" sz="1600" dirty="0">
                <a:latin typeface="Avenir Roman" panose="02000503020000020003" pitchFamily="2" charset="0"/>
              </a:rPr>
              <a:t>)</a:t>
            </a:r>
          </a:p>
          <a:p>
            <a:r>
              <a:rPr lang="en-US" sz="1200" dirty="0">
                <a:latin typeface="Avenir Roman" panose="02000503020000020003" pitchFamily="2" charset="0"/>
              </a:rPr>
              <a:t>Second Prize: Contemporary Issues, Singles; World Press Photo</a:t>
            </a:r>
          </a:p>
        </p:txBody>
      </p:sp>
      <p:sp>
        <p:nvSpPr>
          <p:cNvPr id="10" name="Text Placeholder 6">
            <a:extLst>
              <a:ext uri="{FF2B5EF4-FFF2-40B4-BE49-F238E27FC236}">
                <a16:creationId xmlns:a16="http://schemas.microsoft.com/office/drawing/2014/main" id="{2A5AEDE6-44CD-2248-B630-F9F9F0A17D2F}"/>
              </a:ext>
            </a:extLst>
          </p:cNvPr>
          <p:cNvSpPr txBox="1">
            <a:spLocks/>
          </p:cNvSpPr>
          <p:nvPr/>
        </p:nvSpPr>
        <p:spPr>
          <a:xfrm>
            <a:off x="3567113" y="4530571"/>
            <a:ext cx="773906" cy="823913"/>
          </a:xfrm>
          <a:prstGeom prst="rect">
            <a:avLst/>
          </a:prstGeom>
        </p:spPr>
        <p:txBody>
          <a:bodyPr vert="horz" lIns="91440" tIns="45720" rIns="91440" bIns="45720" rtlCol="0">
            <a:norm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en-US" sz="1800" dirty="0">
                <a:solidFill>
                  <a:schemeClr val="tx1"/>
                </a:solidFill>
                <a:latin typeface="Avenir Roman" panose="02000503020000020003" pitchFamily="2" charset="0"/>
              </a:rPr>
              <a:t>Soft Light</a:t>
            </a:r>
          </a:p>
        </p:txBody>
      </p:sp>
    </p:spTree>
    <p:extLst>
      <p:ext uri="{BB962C8B-B14F-4D97-AF65-F5344CB8AC3E}">
        <p14:creationId xmlns:p14="http://schemas.microsoft.com/office/powerpoint/2010/main" val="3118799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F5F6AA-3BC3-AB45-8D1A-6E7292CDA4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456156" cy="3639256"/>
          </a:xfrm>
          <a:prstGeom prst="rect">
            <a:avLst/>
          </a:prstGeom>
        </p:spPr>
      </p:pic>
      <p:pic>
        <p:nvPicPr>
          <p:cNvPr id="3" name="Picture 2">
            <a:extLst>
              <a:ext uri="{FF2B5EF4-FFF2-40B4-BE49-F238E27FC236}">
                <a16:creationId xmlns:a16="http://schemas.microsoft.com/office/drawing/2014/main" id="{66AF62A2-2049-BD4B-8AFE-D0470E3214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4359" y="3444906"/>
            <a:ext cx="5119641" cy="3413094"/>
          </a:xfrm>
          <a:prstGeom prst="rect">
            <a:avLst/>
          </a:prstGeom>
        </p:spPr>
      </p:pic>
      <p:sp>
        <p:nvSpPr>
          <p:cNvPr id="4" name="TextBox 3">
            <a:extLst>
              <a:ext uri="{FF2B5EF4-FFF2-40B4-BE49-F238E27FC236}">
                <a16:creationId xmlns:a16="http://schemas.microsoft.com/office/drawing/2014/main" id="{8568AD2E-37CA-2F46-A02C-8F9D94EB03C8}"/>
              </a:ext>
            </a:extLst>
          </p:cNvPr>
          <p:cNvSpPr txBox="1"/>
          <p:nvPr/>
        </p:nvSpPr>
        <p:spPr>
          <a:xfrm>
            <a:off x="495196" y="5151453"/>
            <a:ext cx="3529163" cy="954107"/>
          </a:xfrm>
          <a:prstGeom prst="rect">
            <a:avLst/>
          </a:prstGeom>
          <a:noFill/>
        </p:spPr>
        <p:txBody>
          <a:bodyPr wrap="square" rtlCol="0">
            <a:spAutoFit/>
          </a:bodyPr>
          <a:lstStyle/>
          <a:p>
            <a:r>
              <a:rPr lang="en-US" sz="1600" dirty="0">
                <a:latin typeface="Avenir Roman" panose="02000503020000020003" pitchFamily="2" charset="0"/>
              </a:rPr>
              <a:t>Vadim </a:t>
            </a:r>
            <a:r>
              <a:rPr lang="en-US" sz="1600" dirty="0" err="1">
                <a:latin typeface="Avenir Roman" panose="02000503020000020003" pitchFamily="2" charset="0"/>
              </a:rPr>
              <a:t>Ghirda</a:t>
            </a:r>
            <a:endParaRPr lang="en-US" sz="1600" dirty="0">
              <a:latin typeface="Avenir Roman" panose="02000503020000020003" pitchFamily="2" charset="0"/>
            </a:endParaRPr>
          </a:p>
          <a:p>
            <a:r>
              <a:rPr lang="en-US" sz="1600" i="1" dirty="0">
                <a:latin typeface="Avenir Roman" panose="02000503020000020003" pitchFamily="2" charset="0"/>
              </a:rPr>
              <a:t>Victims of the </a:t>
            </a:r>
            <a:r>
              <a:rPr lang="en-US" sz="1600" i="1" dirty="0" err="1">
                <a:latin typeface="Avenir Roman" panose="02000503020000020003" pitchFamily="2" charset="0"/>
              </a:rPr>
              <a:t>Zika</a:t>
            </a:r>
            <a:r>
              <a:rPr lang="en-US" sz="1600" i="1" dirty="0">
                <a:latin typeface="Avenir Roman" panose="02000503020000020003" pitchFamily="2" charset="0"/>
              </a:rPr>
              <a:t> Virus </a:t>
            </a:r>
            <a:r>
              <a:rPr lang="en-US" sz="1600" dirty="0">
                <a:latin typeface="Avenir Roman" panose="02000503020000020003" pitchFamily="2" charset="0"/>
              </a:rPr>
              <a:t>(2016)</a:t>
            </a:r>
          </a:p>
          <a:p>
            <a:r>
              <a:rPr lang="en-US" sz="1200" dirty="0">
                <a:latin typeface="Avenir Roman" panose="02000503020000020003" pitchFamily="2" charset="0"/>
              </a:rPr>
              <a:t>Second Prize: Contemporary Issues, Stories; World Press Photo</a:t>
            </a:r>
          </a:p>
        </p:txBody>
      </p:sp>
      <p:sp>
        <p:nvSpPr>
          <p:cNvPr id="5" name="TextBox 4">
            <a:extLst>
              <a:ext uri="{FF2B5EF4-FFF2-40B4-BE49-F238E27FC236}">
                <a16:creationId xmlns:a16="http://schemas.microsoft.com/office/drawing/2014/main" id="{1964CC1F-CC4A-E546-9E9D-5B7A0FDC1B7F}"/>
              </a:ext>
            </a:extLst>
          </p:cNvPr>
          <p:cNvSpPr txBox="1"/>
          <p:nvPr/>
        </p:nvSpPr>
        <p:spPr>
          <a:xfrm>
            <a:off x="5584593" y="142690"/>
            <a:ext cx="3332638" cy="769441"/>
          </a:xfrm>
          <a:prstGeom prst="rect">
            <a:avLst/>
          </a:prstGeom>
          <a:noFill/>
        </p:spPr>
        <p:txBody>
          <a:bodyPr wrap="square" rtlCol="0">
            <a:spAutoFit/>
          </a:bodyPr>
          <a:lstStyle/>
          <a:p>
            <a:r>
              <a:rPr lang="en-US" sz="1600" dirty="0" err="1">
                <a:latin typeface="Avenir Roman" panose="02000503020000020003" pitchFamily="2" charset="0"/>
              </a:rPr>
              <a:t>Mirko</a:t>
            </a:r>
            <a:r>
              <a:rPr lang="en-US" sz="1600" dirty="0">
                <a:latin typeface="Avenir Roman" panose="02000503020000020003" pitchFamily="2" charset="0"/>
              </a:rPr>
              <a:t> </a:t>
            </a:r>
            <a:r>
              <a:rPr lang="en-US" sz="1600" dirty="0" err="1">
                <a:latin typeface="Avenir Roman" panose="02000503020000020003" pitchFamily="2" charset="0"/>
              </a:rPr>
              <a:t>Saviane</a:t>
            </a:r>
            <a:endParaRPr lang="en-US" sz="1600" dirty="0">
              <a:latin typeface="Avenir Roman" panose="02000503020000020003" pitchFamily="2" charset="0"/>
            </a:endParaRPr>
          </a:p>
          <a:p>
            <a:r>
              <a:rPr lang="en-US" sz="1600" i="1" dirty="0">
                <a:latin typeface="Avenir Roman" panose="02000503020000020003" pitchFamily="2" charset="0"/>
              </a:rPr>
              <a:t>B-Uranus </a:t>
            </a:r>
            <a:r>
              <a:rPr lang="en-US" sz="1600" dirty="0">
                <a:latin typeface="Avenir Roman" panose="02000503020000020003" pitchFamily="2" charset="0"/>
              </a:rPr>
              <a:t>(2017)</a:t>
            </a:r>
          </a:p>
          <a:p>
            <a:r>
              <a:rPr lang="en-US" sz="1200" dirty="0">
                <a:latin typeface="Avenir Roman" panose="02000503020000020003" pitchFamily="2" charset="0"/>
              </a:rPr>
              <a:t>Juror’s Pick, Magnum Photography Awards </a:t>
            </a:r>
          </a:p>
        </p:txBody>
      </p:sp>
    </p:spTree>
    <p:extLst>
      <p:ext uri="{BB962C8B-B14F-4D97-AF65-F5344CB8AC3E}">
        <p14:creationId xmlns:p14="http://schemas.microsoft.com/office/powerpoint/2010/main" val="3802001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41B8B-93A7-2A42-B076-B8893E3199D0}"/>
              </a:ext>
            </a:extLst>
          </p:cNvPr>
          <p:cNvSpPr>
            <a:spLocks noGrp="1"/>
          </p:cNvSpPr>
          <p:nvPr>
            <p:ph type="title"/>
          </p:nvPr>
        </p:nvSpPr>
        <p:spPr/>
        <p:txBody>
          <a:bodyPr anchor="ctr">
            <a:normAutofit/>
          </a:bodyPr>
          <a:lstStyle/>
          <a:p>
            <a:r>
              <a:rPr lang="en-US" sz="2800" dirty="0"/>
              <a:t>Perspective</a:t>
            </a:r>
          </a:p>
        </p:txBody>
      </p:sp>
      <p:sp>
        <p:nvSpPr>
          <p:cNvPr id="4" name="Text Placeholder 3">
            <a:extLst>
              <a:ext uri="{FF2B5EF4-FFF2-40B4-BE49-F238E27FC236}">
                <a16:creationId xmlns:a16="http://schemas.microsoft.com/office/drawing/2014/main" id="{2327B118-D566-7F4B-970B-F642B6E5B243}"/>
              </a:ext>
            </a:extLst>
          </p:cNvPr>
          <p:cNvSpPr>
            <a:spLocks noGrp="1"/>
          </p:cNvSpPr>
          <p:nvPr>
            <p:ph type="body" sz="half" idx="2"/>
          </p:nvPr>
        </p:nvSpPr>
        <p:spPr>
          <a:xfrm>
            <a:off x="457200" y="1574800"/>
            <a:ext cx="3008313" cy="4551363"/>
          </a:xfrm>
        </p:spPr>
        <p:txBody>
          <a:bodyPr/>
          <a:lstStyle/>
          <a:p>
            <a:pPr marL="285750" indent="-285750">
              <a:buFont typeface="Arial" charset="0"/>
              <a:buChar char="•"/>
            </a:pPr>
            <a:r>
              <a:rPr lang="en-US" sz="1800" dirty="0">
                <a:latin typeface="Avenir Roman" panose="02000503020000020003" pitchFamily="2" charset="0"/>
              </a:rPr>
              <a:t>What more (or less!) can you see from different angles?</a:t>
            </a:r>
            <a:br>
              <a:rPr lang="en-US" sz="1800" dirty="0">
                <a:latin typeface="Avenir Roman" panose="02000503020000020003" pitchFamily="2" charset="0"/>
              </a:rPr>
            </a:br>
            <a:endParaRPr lang="en-US" sz="1800" dirty="0">
              <a:latin typeface="Avenir Roman" panose="02000503020000020003" pitchFamily="2" charset="0"/>
            </a:endParaRPr>
          </a:p>
          <a:p>
            <a:pPr marL="285750" indent="-285750">
              <a:buFont typeface="Arial" charset="0"/>
              <a:buChar char="•"/>
            </a:pPr>
            <a:r>
              <a:rPr lang="en-US" sz="1800" dirty="0">
                <a:latin typeface="Avenir Roman" panose="02000503020000020003" pitchFamily="2" charset="0"/>
              </a:rPr>
              <a:t>How does the camera’s position impact how the viewer relates to the image?</a:t>
            </a:r>
            <a:br>
              <a:rPr lang="en-US" sz="1800" dirty="0">
                <a:latin typeface="Avenir Roman" panose="02000503020000020003" pitchFamily="2" charset="0"/>
              </a:rPr>
            </a:br>
            <a:endParaRPr lang="en-US" sz="1800" dirty="0">
              <a:latin typeface="Avenir Roman" panose="02000503020000020003" pitchFamily="2" charset="0"/>
            </a:endParaRPr>
          </a:p>
          <a:p>
            <a:pPr marL="285750" indent="-285750">
              <a:buFont typeface="Arial" charset="0"/>
              <a:buChar char="•"/>
            </a:pPr>
            <a:r>
              <a:rPr lang="en-US" sz="1800" dirty="0">
                <a:latin typeface="Avenir Roman" panose="02000503020000020003" pitchFamily="2" charset="0"/>
              </a:rPr>
              <a:t>Point of view impacts </a:t>
            </a:r>
            <a:r>
              <a:rPr lang="en-US" sz="1800" i="1" dirty="0">
                <a:latin typeface="Avenir Roman" panose="02000503020000020003" pitchFamily="2" charset="0"/>
              </a:rPr>
              <a:t>perception</a:t>
            </a:r>
            <a:r>
              <a:rPr lang="en-US" sz="1800" dirty="0">
                <a:latin typeface="Avenir Roman" panose="02000503020000020003" pitchFamily="2" charset="0"/>
              </a:rPr>
              <a:t> &amp; </a:t>
            </a:r>
            <a:r>
              <a:rPr lang="en-US" sz="1800" i="1" dirty="0">
                <a:latin typeface="Avenir Roman" panose="02000503020000020003" pitchFamily="2" charset="0"/>
              </a:rPr>
              <a:t>distortion</a:t>
            </a:r>
          </a:p>
          <a:p>
            <a:endParaRPr lang="en-US" dirty="0"/>
          </a:p>
        </p:txBody>
      </p:sp>
      <p:sp>
        <p:nvSpPr>
          <p:cNvPr id="5" name="Rectangle 4">
            <a:extLst>
              <a:ext uri="{FF2B5EF4-FFF2-40B4-BE49-F238E27FC236}">
                <a16:creationId xmlns:a16="http://schemas.microsoft.com/office/drawing/2014/main" id="{146FEFC0-46C1-694D-A497-2BF76D1745EB}"/>
              </a:ext>
            </a:extLst>
          </p:cNvPr>
          <p:cNvSpPr/>
          <p:nvPr/>
        </p:nvSpPr>
        <p:spPr>
          <a:xfrm>
            <a:off x="7480300" y="4851400"/>
            <a:ext cx="1676400" cy="177191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283977-BB13-DB4D-AF30-67886B035A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56235" y="3438159"/>
            <a:ext cx="4091277" cy="2727518"/>
          </a:xfrm>
          <a:prstGeom prst="rect">
            <a:avLst/>
          </a:prstGeom>
        </p:spPr>
      </p:pic>
      <p:sp>
        <p:nvSpPr>
          <p:cNvPr id="7" name="TextBox 6">
            <a:extLst>
              <a:ext uri="{FF2B5EF4-FFF2-40B4-BE49-F238E27FC236}">
                <a16:creationId xmlns:a16="http://schemas.microsoft.com/office/drawing/2014/main" id="{44C63B35-89DA-B843-968D-C3D9749B96A5}"/>
              </a:ext>
            </a:extLst>
          </p:cNvPr>
          <p:cNvSpPr txBox="1"/>
          <p:nvPr/>
        </p:nvSpPr>
        <p:spPr>
          <a:xfrm>
            <a:off x="4494968" y="6165677"/>
            <a:ext cx="4420432" cy="523220"/>
          </a:xfrm>
          <a:prstGeom prst="rect">
            <a:avLst/>
          </a:prstGeom>
          <a:noFill/>
        </p:spPr>
        <p:txBody>
          <a:bodyPr wrap="square" rtlCol="0">
            <a:spAutoFit/>
          </a:bodyPr>
          <a:lstStyle/>
          <a:p>
            <a:r>
              <a:rPr lang="en-US" sz="1400" dirty="0">
                <a:latin typeface="Avenir Roman" panose="02000503020000020003" pitchFamily="2" charset="0"/>
              </a:rPr>
              <a:t>Daniel </a:t>
            </a:r>
            <a:r>
              <a:rPr lang="en-US" sz="1400" dirty="0" err="1">
                <a:latin typeface="Avenir Roman" panose="02000503020000020003" pitchFamily="2" charset="0"/>
              </a:rPr>
              <a:t>Etter</a:t>
            </a:r>
            <a:r>
              <a:rPr lang="en-US" sz="1400" dirty="0">
                <a:latin typeface="Avenir Roman" panose="02000503020000020003" pitchFamily="2" charset="0"/>
              </a:rPr>
              <a:t>, </a:t>
            </a:r>
            <a:r>
              <a:rPr lang="en-US" sz="1400" i="1" dirty="0">
                <a:latin typeface="Avenir Roman" panose="02000503020000020003" pitchFamily="2" charset="0"/>
              </a:rPr>
              <a:t>The Libyan Migrant Trap </a:t>
            </a:r>
            <a:r>
              <a:rPr lang="en-US" sz="1400" dirty="0">
                <a:latin typeface="Avenir Roman" panose="02000503020000020003" pitchFamily="2" charset="0"/>
              </a:rPr>
              <a:t>(2016</a:t>
            </a:r>
            <a:r>
              <a:rPr lang="en-US" sz="1600" dirty="0">
                <a:latin typeface="Avenir Roman" panose="02000503020000020003" pitchFamily="2" charset="0"/>
              </a:rPr>
              <a:t>)</a:t>
            </a:r>
          </a:p>
          <a:p>
            <a:r>
              <a:rPr lang="en-US" sz="1200" dirty="0">
                <a:latin typeface="Avenir Roman" panose="02000503020000020003" pitchFamily="2" charset="0"/>
              </a:rPr>
              <a:t>Third Prize: Contemporary Issues, Singles; World Press Photo</a:t>
            </a:r>
          </a:p>
        </p:txBody>
      </p:sp>
      <p:pic>
        <p:nvPicPr>
          <p:cNvPr id="8" name="Picture 7">
            <a:extLst>
              <a:ext uri="{FF2B5EF4-FFF2-40B4-BE49-F238E27FC236}">
                <a16:creationId xmlns:a16="http://schemas.microsoft.com/office/drawing/2014/main" id="{7752E056-A30F-E040-957A-51691E130D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9411" y="93913"/>
            <a:ext cx="3224924" cy="2648607"/>
          </a:xfrm>
          <a:prstGeom prst="rect">
            <a:avLst/>
          </a:prstGeom>
        </p:spPr>
      </p:pic>
      <p:sp>
        <p:nvSpPr>
          <p:cNvPr id="9" name="TextBox 8">
            <a:extLst>
              <a:ext uri="{FF2B5EF4-FFF2-40B4-BE49-F238E27FC236}">
                <a16:creationId xmlns:a16="http://schemas.microsoft.com/office/drawing/2014/main" id="{E6B77D4D-49DA-6F43-B81D-3F14A177522F}"/>
              </a:ext>
            </a:extLst>
          </p:cNvPr>
          <p:cNvSpPr txBox="1"/>
          <p:nvPr/>
        </p:nvSpPr>
        <p:spPr>
          <a:xfrm>
            <a:off x="4551144" y="2742520"/>
            <a:ext cx="4237255" cy="492443"/>
          </a:xfrm>
          <a:prstGeom prst="rect">
            <a:avLst/>
          </a:prstGeom>
          <a:noFill/>
        </p:spPr>
        <p:txBody>
          <a:bodyPr wrap="square" rtlCol="0">
            <a:spAutoFit/>
          </a:bodyPr>
          <a:lstStyle/>
          <a:p>
            <a:r>
              <a:rPr lang="en-US" sz="1400" dirty="0">
                <a:latin typeface="Avenir Roman" panose="02000503020000020003" pitchFamily="2" charset="0"/>
              </a:rPr>
              <a:t>Markus </a:t>
            </a:r>
            <a:r>
              <a:rPr lang="en-US" sz="1400" dirty="0" err="1">
                <a:latin typeface="Avenir Roman" panose="02000503020000020003" pitchFamily="2" charset="0"/>
              </a:rPr>
              <a:t>Jokela</a:t>
            </a:r>
            <a:r>
              <a:rPr lang="en-US" sz="1400" dirty="0">
                <a:latin typeface="Avenir Roman" panose="02000503020000020003" pitchFamily="2" charset="0"/>
              </a:rPr>
              <a:t>, </a:t>
            </a:r>
            <a:r>
              <a:rPr lang="en-US" sz="1400" i="1" dirty="0">
                <a:latin typeface="Avenir Roman" panose="02000503020000020003" pitchFamily="2" charset="0"/>
              </a:rPr>
              <a:t>Table Rock, Nebraska  </a:t>
            </a:r>
            <a:r>
              <a:rPr lang="en-US" sz="1400" dirty="0">
                <a:latin typeface="Avenir Roman" panose="02000503020000020003" pitchFamily="2" charset="0"/>
              </a:rPr>
              <a:t>(2016)</a:t>
            </a:r>
          </a:p>
          <a:p>
            <a:r>
              <a:rPr lang="en-US" sz="1200" dirty="0">
                <a:latin typeface="Avenir Roman" panose="02000503020000020003" pitchFamily="2" charset="0"/>
              </a:rPr>
              <a:t>Third Prize: Long-Term Projects, Stories; World Press Photo</a:t>
            </a:r>
          </a:p>
        </p:txBody>
      </p:sp>
    </p:spTree>
    <p:extLst>
      <p:ext uri="{BB962C8B-B14F-4D97-AF65-F5344CB8AC3E}">
        <p14:creationId xmlns:p14="http://schemas.microsoft.com/office/powerpoint/2010/main" val="1275230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5899ED-FF46-9B4C-9540-1566C401702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4841194" cy="3630896"/>
          </a:xfrm>
          <a:prstGeom prst="rect">
            <a:avLst/>
          </a:prstGeom>
        </p:spPr>
      </p:pic>
      <p:sp>
        <p:nvSpPr>
          <p:cNvPr id="3" name="TextBox 2">
            <a:extLst>
              <a:ext uri="{FF2B5EF4-FFF2-40B4-BE49-F238E27FC236}">
                <a16:creationId xmlns:a16="http://schemas.microsoft.com/office/drawing/2014/main" id="{F656FF90-9283-B449-8CD7-8C412447D9DC}"/>
              </a:ext>
            </a:extLst>
          </p:cNvPr>
          <p:cNvSpPr txBox="1"/>
          <p:nvPr/>
        </p:nvSpPr>
        <p:spPr>
          <a:xfrm>
            <a:off x="144925" y="3656296"/>
            <a:ext cx="4040188" cy="523220"/>
          </a:xfrm>
          <a:prstGeom prst="rect">
            <a:avLst/>
          </a:prstGeom>
          <a:noFill/>
        </p:spPr>
        <p:txBody>
          <a:bodyPr wrap="square" rtlCol="0">
            <a:spAutoFit/>
          </a:bodyPr>
          <a:lstStyle/>
          <a:p>
            <a:r>
              <a:rPr lang="en-US" sz="1600" dirty="0" err="1">
                <a:latin typeface="Avenir Roman" panose="02000503020000020003" pitchFamily="2" charset="0"/>
              </a:rPr>
              <a:t>Matthieu</a:t>
            </a:r>
            <a:r>
              <a:rPr lang="en-US" sz="1600" dirty="0">
                <a:latin typeface="Avenir Roman" panose="02000503020000020003" pitchFamily="2" charset="0"/>
              </a:rPr>
              <a:t> Paley, </a:t>
            </a:r>
            <a:r>
              <a:rPr lang="en-US" sz="1600" i="1" dirty="0">
                <a:latin typeface="Avenir Roman" panose="02000503020000020003" pitchFamily="2" charset="0"/>
              </a:rPr>
              <a:t>China’s Wild West </a:t>
            </a:r>
            <a:r>
              <a:rPr lang="en-US" sz="1600" dirty="0">
                <a:latin typeface="Avenir Roman" panose="02000503020000020003" pitchFamily="2" charset="0"/>
              </a:rPr>
              <a:t>(2016)</a:t>
            </a:r>
          </a:p>
          <a:p>
            <a:r>
              <a:rPr lang="en-US" sz="1200" dirty="0">
                <a:latin typeface="Avenir Roman" panose="02000503020000020003" pitchFamily="2" charset="0"/>
              </a:rPr>
              <a:t>Third Prize: Daily Life, Singles; World Press Photo</a:t>
            </a:r>
          </a:p>
        </p:txBody>
      </p:sp>
      <p:pic>
        <p:nvPicPr>
          <p:cNvPr id="4" name="Picture 3">
            <a:extLst>
              <a:ext uri="{FF2B5EF4-FFF2-40B4-BE49-F238E27FC236}">
                <a16:creationId xmlns:a16="http://schemas.microsoft.com/office/drawing/2014/main" id="{CA81C7E1-756A-3C41-B10C-8929263A92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30437" y="2847923"/>
            <a:ext cx="4022778" cy="4022778"/>
          </a:xfrm>
          <a:prstGeom prst="rect">
            <a:avLst/>
          </a:prstGeom>
        </p:spPr>
      </p:pic>
      <p:sp>
        <p:nvSpPr>
          <p:cNvPr id="5" name="TextBox 4">
            <a:extLst>
              <a:ext uri="{FF2B5EF4-FFF2-40B4-BE49-F238E27FC236}">
                <a16:creationId xmlns:a16="http://schemas.microsoft.com/office/drawing/2014/main" id="{CF72C151-F14B-F947-8B72-C98BB0E1D96E}"/>
              </a:ext>
            </a:extLst>
          </p:cNvPr>
          <p:cNvSpPr txBox="1"/>
          <p:nvPr/>
        </p:nvSpPr>
        <p:spPr>
          <a:xfrm>
            <a:off x="5383799" y="2312003"/>
            <a:ext cx="3465254" cy="523220"/>
          </a:xfrm>
          <a:prstGeom prst="rect">
            <a:avLst/>
          </a:prstGeom>
          <a:noFill/>
        </p:spPr>
        <p:txBody>
          <a:bodyPr wrap="square" rtlCol="0">
            <a:spAutoFit/>
          </a:bodyPr>
          <a:lstStyle/>
          <a:p>
            <a:r>
              <a:rPr lang="en-US" sz="1600" dirty="0">
                <a:latin typeface="Avenir Roman" panose="02000503020000020003" pitchFamily="2" charset="0"/>
              </a:rPr>
              <a:t>Antonio </a:t>
            </a:r>
            <a:r>
              <a:rPr lang="en-US" sz="1600" dirty="0" err="1">
                <a:latin typeface="Avenir Roman" panose="02000503020000020003" pitchFamily="2" charset="0"/>
              </a:rPr>
              <a:t>Faccilongo</a:t>
            </a:r>
            <a:r>
              <a:rPr lang="en-US" sz="1600" dirty="0">
                <a:latin typeface="Avenir Roman" panose="02000503020000020003" pitchFamily="2" charset="0"/>
              </a:rPr>
              <a:t>, </a:t>
            </a:r>
            <a:r>
              <a:rPr lang="en-US" sz="1600" i="1" dirty="0" err="1">
                <a:latin typeface="Avenir Roman" panose="02000503020000020003" pitchFamily="2" charset="0"/>
              </a:rPr>
              <a:t>Habibi</a:t>
            </a:r>
            <a:r>
              <a:rPr lang="en-US" sz="1600" i="1" dirty="0">
                <a:latin typeface="Avenir Roman" panose="02000503020000020003" pitchFamily="2" charset="0"/>
              </a:rPr>
              <a:t> </a:t>
            </a:r>
            <a:r>
              <a:rPr lang="en-US" sz="1600" dirty="0">
                <a:latin typeface="Avenir Roman" panose="02000503020000020003" pitchFamily="2" charset="0"/>
              </a:rPr>
              <a:t>(2016)</a:t>
            </a:r>
          </a:p>
          <a:p>
            <a:r>
              <a:rPr lang="en-US" sz="1200" dirty="0">
                <a:latin typeface="Avenir Roman" panose="02000503020000020003" pitchFamily="2" charset="0"/>
              </a:rPr>
              <a:t>Finalist, Magnum Photography Awards</a:t>
            </a:r>
          </a:p>
        </p:txBody>
      </p:sp>
    </p:spTree>
    <p:extLst>
      <p:ext uri="{BB962C8B-B14F-4D97-AF65-F5344CB8AC3E}">
        <p14:creationId xmlns:p14="http://schemas.microsoft.com/office/powerpoint/2010/main" val="1914706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41B8B-93A7-2A42-B076-B8893E3199D0}"/>
              </a:ext>
            </a:extLst>
          </p:cNvPr>
          <p:cNvSpPr>
            <a:spLocks noGrp="1"/>
          </p:cNvSpPr>
          <p:nvPr>
            <p:ph type="title"/>
          </p:nvPr>
        </p:nvSpPr>
        <p:spPr/>
        <p:txBody>
          <a:bodyPr anchor="ctr">
            <a:normAutofit/>
          </a:bodyPr>
          <a:lstStyle/>
          <a:p>
            <a:r>
              <a:rPr lang="en-US" sz="2800" dirty="0"/>
              <a:t>Framing </a:t>
            </a:r>
            <a:r>
              <a:rPr lang="en-US" sz="2800" i="1" dirty="0"/>
              <a:t>(visually)</a:t>
            </a:r>
            <a:endParaRPr lang="en-US" sz="2800" dirty="0"/>
          </a:p>
        </p:txBody>
      </p:sp>
      <p:sp>
        <p:nvSpPr>
          <p:cNvPr id="4" name="Text Placeholder 3">
            <a:extLst>
              <a:ext uri="{FF2B5EF4-FFF2-40B4-BE49-F238E27FC236}">
                <a16:creationId xmlns:a16="http://schemas.microsoft.com/office/drawing/2014/main" id="{2327B118-D566-7F4B-970B-F642B6E5B243}"/>
              </a:ext>
            </a:extLst>
          </p:cNvPr>
          <p:cNvSpPr>
            <a:spLocks noGrp="1"/>
          </p:cNvSpPr>
          <p:nvPr>
            <p:ph type="body" sz="half" idx="2"/>
          </p:nvPr>
        </p:nvSpPr>
        <p:spPr>
          <a:xfrm>
            <a:off x="457200" y="1574800"/>
            <a:ext cx="3008313" cy="4551363"/>
          </a:xfrm>
        </p:spPr>
        <p:txBody>
          <a:bodyPr/>
          <a:lstStyle/>
          <a:p>
            <a:pPr marL="285750" indent="-285750">
              <a:buFont typeface="Arial" charset="0"/>
              <a:buChar char="•"/>
            </a:pPr>
            <a:r>
              <a:rPr lang="en-US" sz="1800" dirty="0">
                <a:latin typeface="Avenir Roman" panose="02000503020000020003" pitchFamily="2" charset="0"/>
              </a:rPr>
              <a:t>Use your environment to your advantage</a:t>
            </a:r>
            <a:br>
              <a:rPr lang="en-US" sz="1800" dirty="0">
                <a:latin typeface="Avenir Roman" panose="02000503020000020003" pitchFamily="2" charset="0"/>
              </a:rPr>
            </a:br>
            <a:endParaRPr lang="en-US" sz="1800" dirty="0">
              <a:latin typeface="Avenir Roman" panose="02000503020000020003" pitchFamily="2" charset="0"/>
            </a:endParaRPr>
          </a:p>
          <a:p>
            <a:pPr marL="285750" indent="-285750">
              <a:buFont typeface="Arial" charset="0"/>
              <a:buChar char="•"/>
            </a:pPr>
            <a:r>
              <a:rPr lang="en-US" sz="1800" dirty="0">
                <a:latin typeface="Avenir Roman" panose="02000503020000020003" pitchFamily="2" charset="0"/>
              </a:rPr>
              <a:t>How can you provide more context?</a:t>
            </a:r>
          </a:p>
          <a:p>
            <a:endParaRPr lang="en-US" dirty="0"/>
          </a:p>
        </p:txBody>
      </p:sp>
      <p:sp>
        <p:nvSpPr>
          <p:cNvPr id="5" name="Rectangle 4">
            <a:extLst>
              <a:ext uri="{FF2B5EF4-FFF2-40B4-BE49-F238E27FC236}">
                <a16:creationId xmlns:a16="http://schemas.microsoft.com/office/drawing/2014/main" id="{146FEFC0-46C1-694D-A497-2BF76D1745EB}"/>
              </a:ext>
            </a:extLst>
          </p:cNvPr>
          <p:cNvSpPr/>
          <p:nvPr/>
        </p:nvSpPr>
        <p:spPr>
          <a:xfrm>
            <a:off x="7480300" y="4851400"/>
            <a:ext cx="1676400" cy="177191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C7E91F-6857-8B41-98A0-48C7563828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94835" y="-2137"/>
            <a:ext cx="4374631" cy="2917879"/>
          </a:xfrm>
          <a:prstGeom prst="rect">
            <a:avLst/>
          </a:prstGeom>
        </p:spPr>
      </p:pic>
      <p:sp>
        <p:nvSpPr>
          <p:cNvPr id="11" name="TextBox 10">
            <a:extLst>
              <a:ext uri="{FF2B5EF4-FFF2-40B4-BE49-F238E27FC236}">
                <a16:creationId xmlns:a16="http://schemas.microsoft.com/office/drawing/2014/main" id="{274D8F7C-4BB1-334B-98CB-8818585440D8}"/>
              </a:ext>
            </a:extLst>
          </p:cNvPr>
          <p:cNvSpPr txBox="1"/>
          <p:nvPr/>
        </p:nvSpPr>
        <p:spPr>
          <a:xfrm>
            <a:off x="4391789" y="2913996"/>
            <a:ext cx="4580721" cy="492443"/>
          </a:xfrm>
          <a:prstGeom prst="rect">
            <a:avLst/>
          </a:prstGeom>
          <a:noFill/>
        </p:spPr>
        <p:txBody>
          <a:bodyPr wrap="square" rtlCol="0">
            <a:spAutoFit/>
          </a:bodyPr>
          <a:lstStyle/>
          <a:p>
            <a:r>
              <a:rPr lang="en-US" sz="1400" dirty="0">
                <a:latin typeface="Avenir Roman" panose="02000503020000020003" pitchFamily="2" charset="0"/>
              </a:rPr>
              <a:t>Jason Florio, </a:t>
            </a:r>
            <a:r>
              <a:rPr lang="en-US" sz="1400" i="1" dirty="0">
                <a:latin typeface="Avenir Roman" panose="02000503020000020003" pitchFamily="2" charset="0"/>
              </a:rPr>
              <a:t>Destination Europe </a:t>
            </a:r>
            <a:r>
              <a:rPr lang="en-US" sz="1400" dirty="0">
                <a:latin typeface="Avenir Roman" panose="02000503020000020003" pitchFamily="2" charset="0"/>
              </a:rPr>
              <a:t>(2017)</a:t>
            </a:r>
          </a:p>
          <a:p>
            <a:r>
              <a:rPr lang="en-US" sz="1200" dirty="0">
                <a:latin typeface="Avenir Roman" panose="02000503020000020003" pitchFamily="2" charset="0"/>
              </a:rPr>
              <a:t>Winner: Photojournalism Series, Magnum Photography Awards</a:t>
            </a:r>
          </a:p>
        </p:txBody>
      </p:sp>
      <p:pic>
        <p:nvPicPr>
          <p:cNvPr id="12" name="Picture 11">
            <a:extLst>
              <a:ext uri="{FF2B5EF4-FFF2-40B4-BE49-F238E27FC236}">
                <a16:creationId xmlns:a16="http://schemas.microsoft.com/office/drawing/2014/main" id="{D637D802-EA24-7944-8BCC-C8FE0A64D8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94835" y="3406439"/>
            <a:ext cx="4247444" cy="2837293"/>
          </a:xfrm>
          <a:prstGeom prst="rect">
            <a:avLst/>
          </a:prstGeom>
        </p:spPr>
      </p:pic>
      <p:sp>
        <p:nvSpPr>
          <p:cNvPr id="13" name="TextBox 12">
            <a:extLst>
              <a:ext uri="{FF2B5EF4-FFF2-40B4-BE49-F238E27FC236}">
                <a16:creationId xmlns:a16="http://schemas.microsoft.com/office/drawing/2014/main" id="{07099755-C7EE-5146-B36C-C88F5EC3F472}"/>
              </a:ext>
            </a:extLst>
          </p:cNvPr>
          <p:cNvSpPr txBox="1"/>
          <p:nvPr/>
        </p:nvSpPr>
        <p:spPr>
          <a:xfrm>
            <a:off x="4160716" y="6202404"/>
            <a:ext cx="5042865" cy="492443"/>
          </a:xfrm>
          <a:prstGeom prst="rect">
            <a:avLst/>
          </a:prstGeom>
          <a:noFill/>
        </p:spPr>
        <p:txBody>
          <a:bodyPr wrap="square" rtlCol="0">
            <a:spAutoFit/>
          </a:bodyPr>
          <a:lstStyle/>
          <a:p>
            <a:r>
              <a:rPr lang="en-US" sz="1400" dirty="0" err="1">
                <a:latin typeface="Avenir Roman" panose="02000503020000020003" pitchFamily="2" charset="0"/>
              </a:rPr>
              <a:t>Szymon</a:t>
            </a:r>
            <a:r>
              <a:rPr lang="en-US" sz="1400" dirty="0">
                <a:latin typeface="Avenir Roman" panose="02000503020000020003" pitchFamily="2" charset="0"/>
              </a:rPr>
              <a:t> </a:t>
            </a:r>
            <a:r>
              <a:rPr lang="en-US" sz="1400" dirty="0" err="1">
                <a:latin typeface="Avenir Roman" panose="02000503020000020003" pitchFamily="2" charset="0"/>
              </a:rPr>
              <a:t>Barylski</a:t>
            </a:r>
            <a:r>
              <a:rPr lang="en-US" sz="1400" dirty="0">
                <a:latin typeface="Avenir Roman" panose="02000503020000020003" pitchFamily="2" charset="0"/>
              </a:rPr>
              <a:t>, </a:t>
            </a:r>
            <a:r>
              <a:rPr lang="en-US" sz="1400" i="1" dirty="0">
                <a:latin typeface="Avenir Roman" panose="02000503020000020003" pitchFamily="2" charset="0"/>
              </a:rPr>
              <a:t>Fleeing Death </a:t>
            </a:r>
            <a:r>
              <a:rPr lang="en-US" sz="1400" dirty="0">
                <a:latin typeface="Avenir Roman" panose="02000503020000020003" pitchFamily="2" charset="0"/>
              </a:rPr>
              <a:t>(2017)</a:t>
            </a:r>
          </a:p>
          <a:p>
            <a:r>
              <a:rPr lang="en-US" sz="1200" dirty="0">
                <a:latin typeface="Avenir Roman" panose="02000503020000020003" pitchFamily="2" charset="0"/>
              </a:rPr>
              <a:t>Winner: Photojournalism Single Image, Magnum Photography Awards</a:t>
            </a:r>
          </a:p>
        </p:txBody>
      </p:sp>
    </p:spTree>
    <p:extLst>
      <p:ext uri="{BB962C8B-B14F-4D97-AF65-F5344CB8AC3E}">
        <p14:creationId xmlns:p14="http://schemas.microsoft.com/office/powerpoint/2010/main" val="858051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09EABC-BC07-6E49-A9BC-6EA489CF35FB}"/>
              </a:ext>
            </a:extLst>
          </p:cNvPr>
          <p:cNvSpPr>
            <a:spLocks noGrp="1"/>
          </p:cNvSpPr>
          <p:nvPr>
            <p:ph type="title"/>
          </p:nvPr>
        </p:nvSpPr>
        <p:spPr>
          <a:xfrm>
            <a:off x="1" y="0"/>
            <a:ext cx="2411895" cy="6652591"/>
          </a:xfrm>
        </p:spPr>
        <p:txBody>
          <a:bodyPr anchor="t">
            <a:normAutofit/>
          </a:bodyPr>
          <a:lstStyle/>
          <a:p>
            <a:pPr algn="ctr"/>
            <a:br>
              <a:rPr lang="en-US" sz="2400" dirty="0"/>
            </a:br>
            <a:br>
              <a:rPr lang="en-US" sz="2400" dirty="0"/>
            </a:br>
            <a:br>
              <a:rPr lang="en-US" sz="2400" dirty="0"/>
            </a:br>
            <a:br>
              <a:rPr lang="en-US" sz="2400" dirty="0"/>
            </a:br>
            <a:br>
              <a:rPr lang="en-US" sz="2400" dirty="0"/>
            </a:br>
            <a:br>
              <a:rPr lang="en-US" sz="2400" dirty="0"/>
            </a:br>
            <a:br>
              <a:rPr lang="en-US" sz="2400" dirty="0"/>
            </a:br>
            <a:r>
              <a:rPr lang="en-US" dirty="0"/>
              <a:t>Marissa Diekhoff</a:t>
            </a:r>
            <a:br>
              <a:rPr lang="en-US" dirty="0"/>
            </a:br>
            <a:br>
              <a:rPr lang="en-US" sz="1000" dirty="0"/>
            </a:br>
            <a:r>
              <a:rPr lang="en-US" sz="1600" i="1" dirty="0">
                <a:latin typeface="Avenir Roman" panose="02000503020000020003" pitchFamily="2" charset="0"/>
              </a:rPr>
              <a:t>Communications &amp; Development VISTA</a:t>
            </a:r>
            <a:endParaRPr lang="en-US" dirty="0"/>
          </a:p>
        </p:txBody>
      </p:sp>
      <p:sp>
        <p:nvSpPr>
          <p:cNvPr id="5" name="Content Placeholder 4">
            <a:extLst>
              <a:ext uri="{FF2B5EF4-FFF2-40B4-BE49-F238E27FC236}">
                <a16:creationId xmlns:a16="http://schemas.microsoft.com/office/drawing/2014/main" id="{0A0B4F36-7712-9B4D-942A-F0EBEC8C5560}"/>
              </a:ext>
            </a:extLst>
          </p:cNvPr>
          <p:cNvSpPr>
            <a:spLocks noGrp="1"/>
          </p:cNvSpPr>
          <p:nvPr>
            <p:ph idx="1"/>
          </p:nvPr>
        </p:nvSpPr>
        <p:spPr>
          <a:xfrm>
            <a:off x="2624628" y="417443"/>
            <a:ext cx="6334539" cy="6235148"/>
          </a:xfrm>
        </p:spPr>
        <p:txBody>
          <a:bodyPr>
            <a:normAutofit lnSpcReduction="10000"/>
          </a:bodyPr>
          <a:lstStyle/>
          <a:p>
            <a:pPr marL="0" indent="0">
              <a:buNone/>
            </a:pPr>
            <a:r>
              <a:rPr lang="en-US" sz="2600" u="sng" dirty="0">
                <a:latin typeface="Avenir Roman" panose="02000503020000020003" pitchFamily="2" charset="0"/>
              </a:rPr>
              <a:t>Education</a:t>
            </a:r>
          </a:p>
          <a:p>
            <a:r>
              <a:rPr lang="en-US" sz="1700" b="1" dirty="0">
                <a:latin typeface="Avenir Roman" panose="02000503020000020003" pitchFamily="2" charset="0"/>
              </a:rPr>
              <a:t>MA Photography &amp; Urban Cultures</a:t>
            </a:r>
            <a:br>
              <a:rPr lang="en-US" sz="1800" dirty="0">
                <a:latin typeface="Avenir Roman" panose="02000503020000020003" pitchFamily="2" charset="0"/>
              </a:rPr>
            </a:br>
            <a:r>
              <a:rPr lang="en-US" sz="1700" i="1" dirty="0">
                <a:latin typeface="Avenir Roman" panose="02000503020000020003" pitchFamily="2" charset="0"/>
              </a:rPr>
              <a:t>Goldsmiths, University of London, 2016</a:t>
            </a:r>
            <a:br>
              <a:rPr lang="en-US" sz="1700" i="1" dirty="0">
                <a:latin typeface="Avenir Roman" panose="02000503020000020003" pitchFamily="2" charset="0"/>
              </a:rPr>
            </a:br>
            <a:endParaRPr lang="en-US" sz="1700" u="sng" dirty="0">
              <a:latin typeface="Avenir Roman" panose="02000503020000020003" pitchFamily="2" charset="0"/>
            </a:endParaRPr>
          </a:p>
          <a:p>
            <a:r>
              <a:rPr lang="en-US" sz="1700" b="1" dirty="0">
                <a:latin typeface="Avenir Roman" panose="02000503020000020003" pitchFamily="2" charset="0"/>
              </a:rPr>
              <a:t>BA International Human Rights &amp; Photography</a:t>
            </a:r>
          </a:p>
          <a:p>
            <a:pPr marL="0" indent="0">
              <a:buNone/>
            </a:pPr>
            <a:r>
              <a:rPr lang="en-US" sz="1400" i="1" dirty="0">
                <a:latin typeface="Avenir Roman" panose="02000503020000020003" pitchFamily="2" charset="0"/>
              </a:rPr>
              <a:t>        </a:t>
            </a:r>
            <a:r>
              <a:rPr lang="en-US" sz="1700" i="1" dirty="0">
                <a:latin typeface="Avenir Roman" panose="02000503020000020003" pitchFamily="2" charset="0"/>
              </a:rPr>
              <a:t>Webster University, 2015</a:t>
            </a:r>
            <a:br>
              <a:rPr lang="en-US" sz="1400" i="1" dirty="0">
                <a:latin typeface="Avenir Roman" panose="02000503020000020003" pitchFamily="2" charset="0"/>
              </a:rPr>
            </a:br>
            <a:endParaRPr lang="en-US" sz="1800" u="sng" dirty="0">
              <a:latin typeface="Avenir Roman" panose="02000503020000020003" pitchFamily="2" charset="0"/>
            </a:endParaRPr>
          </a:p>
          <a:p>
            <a:pPr marL="0" indent="0">
              <a:buNone/>
            </a:pPr>
            <a:r>
              <a:rPr lang="en-US" sz="2600" u="sng" dirty="0">
                <a:latin typeface="Avenir Roman" panose="02000503020000020003" pitchFamily="2" charset="0"/>
              </a:rPr>
              <a:t>Nonprofit Experience</a:t>
            </a:r>
          </a:p>
          <a:p>
            <a:r>
              <a:rPr lang="en-US" sz="1700" b="1" dirty="0">
                <a:latin typeface="Avenir Roman" panose="02000503020000020003" pitchFamily="2" charset="0"/>
              </a:rPr>
              <a:t>Housing Action Illinois </a:t>
            </a:r>
            <a:r>
              <a:rPr lang="en-US" sz="1700" dirty="0">
                <a:latin typeface="Avenir Roman" panose="02000503020000020003" pitchFamily="2" charset="0"/>
              </a:rPr>
              <a:t>(2017, Chicago)</a:t>
            </a:r>
          </a:p>
          <a:p>
            <a:pPr lvl="1"/>
            <a:r>
              <a:rPr lang="en-US" sz="1700" dirty="0">
                <a:latin typeface="Avenir Roman" panose="02000503020000020003" pitchFamily="2" charset="0"/>
              </a:rPr>
              <a:t>Story collection: interviews &amp; photos</a:t>
            </a:r>
          </a:p>
          <a:p>
            <a:pPr lvl="1"/>
            <a:r>
              <a:rPr lang="en-US" sz="1700" dirty="0">
                <a:latin typeface="Avenir Roman" panose="02000503020000020003" pitchFamily="2" charset="0"/>
              </a:rPr>
              <a:t>Communications/Marketing</a:t>
            </a:r>
          </a:p>
          <a:p>
            <a:pPr lvl="1"/>
            <a:r>
              <a:rPr lang="en-US" sz="1700" dirty="0">
                <a:latin typeface="Avenir Roman" panose="02000503020000020003" pitchFamily="2" charset="0"/>
              </a:rPr>
              <a:t>Development</a:t>
            </a:r>
          </a:p>
          <a:p>
            <a:r>
              <a:rPr lang="en-US" sz="1700" b="1" dirty="0" err="1">
                <a:latin typeface="Avenir Roman" panose="02000503020000020003" pitchFamily="2" charset="0"/>
              </a:rPr>
              <a:t>Fotosynthesis</a:t>
            </a:r>
            <a:r>
              <a:rPr lang="en-US" sz="1700" dirty="0">
                <a:latin typeface="Avenir Roman" panose="02000503020000020003" pitchFamily="2" charset="0"/>
              </a:rPr>
              <a:t> (2016, London)</a:t>
            </a:r>
          </a:p>
          <a:p>
            <a:pPr lvl="1"/>
            <a:r>
              <a:rPr lang="en-US" sz="1700" i="1" dirty="0">
                <a:latin typeface="Avenir Roman" panose="02000503020000020003" pitchFamily="2" charset="0"/>
              </a:rPr>
              <a:t>Literacy Through Photography </a:t>
            </a:r>
            <a:r>
              <a:rPr lang="en-US" sz="1700" dirty="0">
                <a:latin typeface="Avenir Roman" panose="02000503020000020003" pitchFamily="2" charset="0"/>
              </a:rPr>
              <a:t>curriculum &amp; workshops</a:t>
            </a:r>
          </a:p>
          <a:p>
            <a:r>
              <a:rPr lang="en-US" sz="1700" b="1" dirty="0">
                <a:latin typeface="Avenir Roman" panose="02000503020000020003" pitchFamily="2" charset="0"/>
              </a:rPr>
              <a:t>River Styx &amp; Gateway 180 Homeless Services </a:t>
            </a:r>
            <a:br>
              <a:rPr lang="en-US" sz="1700" b="1" dirty="0">
                <a:latin typeface="Avenir Roman" panose="02000503020000020003" pitchFamily="2" charset="0"/>
              </a:rPr>
            </a:br>
            <a:r>
              <a:rPr lang="en-US" sz="1700" dirty="0">
                <a:latin typeface="Avenir Roman" panose="02000503020000020003" pitchFamily="2" charset="0"/>
              </a:rPr>
              <a:t>(2015, St. Louis)</a:t>
            </a:r>
          </a:p>
          <a:p>
            <a:pPr lvl="1"/>
            <a:r>
              <a:rPr lang="en-US" sz="1700" dirty="0">
                <a:latin typeface="Avenir Roman" panose="02000503020000020003" pitchFamily="2" charset="0"/>
              </a:rPr>
              <a:t>Photography for program promotion and grant proposals</a:t>
            </a:r>
            <a:endParaRPr lang="en-US" sz="1700" b="1" dirty="0">
              <a:latin typeface="Avenir Roman" panose="02000503020000020003" pitchFamily="2" charset="0"/>
            </a:endParaRPr>
          </a:p>
          <a:p>
            <a:r>
              <a:rPr lang="en-US" sz="1700" b="1" dirty="0" err="1">
                <a:latin typeface="Avenir Roman" panose="02000503020000020003" pitchFamily="2" charset="0"/>
              </a:rPr>
              <a:t>StreetWise</a:t>
            </a:r>
            <a:r>
              <a:rPr lang="en-US" sz="1700" dirty="0">
                <a:latin typeface="Avenir Roman" panose="02000503020000020003" pitchFamily="2" charset="0"/>
              </a:rPr>
              <a:t> (2014, Chicago)</a:t>
            </a:r>
          </a:p>
          <a:p>
            <a:pPr lvl="1"/>
            <a:r>
              <a:rPr lang="en-US" sz="1700" dirty="0">
                <a:latin typeface="Avenir Roman" panose="02000503020000020003" pitchFamily="2" charset="0"/>
              </a:rPr>
              <a:t>Story collection: interviews &amp; photos</a:t>
            </a:r>
          </a:p>
          <a:p>
            <a:pPr lvl="1"/>
            <a:r>
              <a:rPr lang="en-US" sz="1700" i="1" dirty="0" err="1">
                <a:latin typeface="Avenir Roman" panose="02000503020000020003" pitchFamily="2" charset="0"/>
              </a:rPr>
              <a:t>SportsWise</a:t>
            </a:r>
            <a:r>
              <a:rPr lang="en-US" sz="1700" i="1" dirty="0">
                <a:latin typeface="Avenir Roman" panose="02000503020000020003" pitchFamily="2" charset="0"/>
              </a:rPr>
              <a:t> </a:t>
            </a:r>
            <a:r>
              <a:rPr lang="en-US" sz="1700" dirty="0">
                <a:latin typeface="Avenir Roman" panose="02000503020000020003" pitchFamily="2" charset="0"/>
              </a:rPr>
              <a:t>podcast</a:t>
            </a:r>
          </a:p>
        </p:txBody>
      </p:sp>
      <p:pic>
        <p:nvPicPr>
          <p:cNvPr id="7" name="Picture 6">
            <a:extLst>
              <a:ext uri="{FF2B5EF4-FFF2-40B4-BE49-F238E27FC236}">
                <a16:creationId xmlns:a16="http://schemas.microsoft.com/office/drawing/2014/main" id="{1DC8B4C8-9C69-104B-9B0F-27353249838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9603" y="417443"/>
            <a:ext cx="1692689" cy="1703899"/>
          </a:xfrm>
          <a:prstGeom prst="rect">
            <a:avLst/>
          </a:prstGeom>
        </p:spPr>
      </p:pic>
    </p:spTree>
    <p:extLst>
      <p:ext uri="{BB962C8B-B14F-4D97-AF65-F5344CB8AC3E}">
        <p14:creationId xmlns:p14="http://schemas.microsoft.com/office/powerpoint/2010/main" val="42733188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912D8CA-E1D5-8741-B5AD-25B6D6E5F685}"/>
              </a:ext>
            </a:extLst>
          </p:cNvPr>
          <p:cNvSpPr/>
          <p:nvPr/>
        </p:nvSpPr>
        <p:spPr>
          <a:xfrm>
            <a:off x="7480300" y="4851400"/>
            <a:ext cx="1676400" cy="177191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C6A789-7382-E749-B912-F10B0BE0FA8E}"/>
              </a:ext>
            </a:extLst>
          </p:cNvPr>
          <p:cNvSpPr>
            <a:spLocks noGrp="1"/>
          </p:cNvSpPr>
          <p:nvPr>
            <p:ph type="title"/>
          </p:nvPr>
        </p:nvSpPr>
        <p:spPr/>
        <p:txBody>
          <a:bodyPr/>
          <a:lstStyle/>
          <a:p>
            <a:r>
              <a:rPr lang="en-US" dirty="0"/>
              <a:t>Aesthetic Techniques</a:t>
            </a:r>
          </a:p>
        </p:txBody>
      </p:sp>
      <p:sp>
        <p:nvSpPr>
          <p:cNvPr id="3" name="Text Placeholder 2">
            <a:extLst>
              <a:ext uri="{FF2B5EF4-FFF2-40B4-BE49-F238E27FC236}">
                <a16:creationId xmlns:a16="http://schemas.microsoft.com/office/drawing/2014/main" id="{5A5B7118-E8C7-334A-9883-CB80F1341F2E}"/>
              </a:ext>
            </a:extLst>
          </p:cNvPr>
          <p:cNvSpPr>
            <a:spLocks noGrp="1"/>
          </p:cNvSpPr>
          <p:nvPr>
            <p:ph type="body" idx="1"/>
          </p:nvPr>
        </p:nvSpPr>
        <p:spPr>
          <a:xfrm>
            <a:off x="457200" y="1497013"/>
            <a:ext cx="4040188" cy="639762"/>
          </a:xfrm>
        </p:spPr>
        <p:txBody>
          <a:bodyPr>
            <a:normAutofit fontScale="92500"/>
          </a:bodyPr>
          <a:lstStyle/>
          <a:p>
            <a:pPr algn="ctr"/>
            <a:r>
              <a:rPr lang="en-US" dirty="0"/>
              <a:t>Leading Lines / Vanishing Point</a:t>
            </a:r>
          </a:p>
        </p:txBody>
      </p:sp>
      <p:sp>
        <p:nvSpPr>
          <p:cNvPr id="5" name="Text Placeholder 4">
            <a:extLst>
              <a:ext uri="{FF2B5EF4-FFF2-40B4-BE49-F238E27FC236}">
                <a16:creationId xmlns:a16="http://schemas.microsoft.com/office/drawing/2014/main" id="{128A1E99-CDAE-7240-9BE6-B846A26968CB}"/>
              </a:ext>
            </a:extLst>
          </p:cNvPr>
          <p:cNvSpPr>
            <a:spLocks noGrp="1"/>
          </p:cNvSpPr>
          <p:nvPr>
            <p:ph type="body" sz="quarter" idx="3"/>
          </p:nvPr>
        </p:nvSpPr>
        <p:spPr>
          <a:xfrm>
            <a:off x="4645025" y="1497013"/>
            <a:ext cx="4041775" cy="639762"/>
          </a:xfrm>
        </p:spPr>
        <p:txBody>
          <a:bodyPr>
            <a:normAutofit fontScale="92500"/>
          </a:bodyPr>
          <a:lstStyle/>
          <a:p>
            <a:pPr algn="ctr"/>
            <a:r>
              <a:rPr lang="en-US" dirty="0"/>
              <a:t>Fill the Frame / Eye Level</a:t>
            </a:r>
          </a:p>
        </p:txBody>
      </p:sp>
      <p:pic>
        <p:nvPicPr>
          <p:cNvPr id="7" name="Content Placeholder 9">
            <a:extLst>
              <a:ext uri="{FF2B5EF4-FFF2-40B4-BE49-F238E27FC236}">
                <a16:creationId xmlns:a16="http://schemas.microsoft.com/office/drawing/2014/main" id="{8CF18EB0-5DB7-3B42-A1BE-6304B186AD1D}"/>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457200" y="2663258"/>
            <a:ext cx="4040188" cy="2695122"/>
          </a:xfrm>
          <a:prstGeom prst="rect">
            <a:avLst/>
          </a:prstGeom>
        </p:spPr>
      </p:pic>
      <p:sp>
        <p:nvSpPr>
          <p:cNvPr id="8" name="TextBox 7">
            <a:extLst>
              <a:ext uri="{FF2B5EF4-FFF2-40B4-BE49-F238E27FC236}">
                <a16:creationId xmlns:a16="http://schemas.microsoft.com/office/drawing/2014/main" id="{DE867B0B-9220-8D45-A1C7-A1C088AA0C93}"/>
              </a:ext>
            </a:extLst>
          </p:cNvPr>
          <p:cNvSpPr txBox="1"/>
          <p:nvPr/>
        </p:nvSpPr>
        <p:spPr>
          <a:xfrm>
            <a:off x="317500" y="5498080"/>
            <a:ext cx="4340225" cy="492443"/>
          </a:xfrm>
          <a:prstGeom prst="rect">
            <a:avLst/>
          </a:prstGeom>
          <a:noFill/>
        </p:spPr>
        <p:txBody>
          <a:bodyPr wrap="square" rtlCol="0">
            <a:spAutoFit/>
          </a:bodyPr>
          <a:lstStyle/>
          <a:p>
            <a:r>
              <a:rPr lang="en-US" sz="1400" dirty="0" err="1">
                <a:latin typeface="Avenir Roman" panose="02000503020000020003" pitchFamily="2" charset="0"/>
              </a:rPr>
              <a:t>Matthieu</a:t>
            </a:r>
            <a:r>
              <a:rPr lang="en-US" sz="1400" dirty="0">
                <a:latin typeface="Avenir Roman" panose="02000503020000020003" pitchFamily="2" charset="0"/>
              </a:rPr>
              <a:t> Paley, </a:t>
            </a:r>
            <a:r>
              <a:rPr lang="en-US" sz="1400" i="1" dirty="0">
                <a:latin typeface="Avenir Roman" panose="02000503020000020003" pitchFamily="2" charset="0"/>
              </a:rPr>
              <a:t>Cuba on the Edge of Change </a:t>
            </a:r>
            <a:r>
              <a:rPr lang="en-US" sz="1400" dirty="0">
                <a:latin typeface="Avenir Roman" panose="02000503020000020003" pitchFamily="2" charset="0"/>
              </a:rPr>
              <a:t>(2016)</a:t>
            </a:r>
          </a:p>
          <a:p>
            <a:r>
              <a:rPr lang="en-US" sz="1200" dirty="0">
                <a:latin typeface="Avenir Roman" panose="02000503020000020003" pitchFamily="2" charset="0"/>
              </a:rPr>
              <a:t>First Prize: Daily Life, Stories; World Press Photo</a:t>
            </a:r>
          </a:p>
        </p:txBody>
      </p:sp>
      <p:pic>
        <p:nvPicPr>
          <p:cNvPr id="9" name="Content Placeholder 10">
            <a:extLst>
              <a:ext uri="{FF2B5EF4-FFF2-40B4-BE49-F238E27FC236}">
                <a16:creationId xmlns:a16="http://schemas.microsoft.com/office/drawing/2014/main" id="{09E2A735-8138-364A-9AC2-634B2764F726}"/>
              </a:ext>
            </a:extLst>
          </p:cNvPr>
          <p:cNvPicPr>
            <a:picLocks noGrp="1" noChangeAspect="1"/>
          </p:cNvPicPr>
          <p:nvPr>
            <p:ph sz="quarter" idx="4"/>
          </p:nvPr>
        </p:nvPicPr>
        <p:blipFill>
          <a:blip r:embed="rId3" cstate="screen">
            <a:extLst>
              <a:ext uri="{28A0092B-C50C-407E-A947-70E740481C1C}">
                <a14:useLocalDpi xmlns:a14="http://schemas.microsoft.com/office/drawing/2010/main"/>
              </a:ext>
            </a:extLst>
          </a:blip>
          <a:stretch>
            <a:fillRect/>
          </a:stretch>
        </p:blipFill>
        <p:spPr>
          <a:xfrm>
            <a:off x="5348158" y="2174875"/>
            <a:ext cx="2635509" cy="3951288"/>
          </a:xfrm>
        </p:spPr>
      </p:pic>
      <p:sp>
        <p:nvSpPr>
          <p:cNvPr id="11" name="TextBox 10">
            <a:extLst>
              <a:ext uri="{FF2B5EF4-FFF2-40B4-BE49-F238E27FC236}">
                <a16:creationId xmlns:a16="http://schemas.microsoft.com/office/drawing/2014/main" id="{DCBB8E22-5D52-A743-BA2E-BBE023C2CDA9}"/>
              </a:ext>
            </a:extLst>
          </p:cNvPr>
          <p:cNvSpPr txBox="1"/>
          <p:nvPr/>
        </p:nvSpPr>
        <p:spPr>
          <a:xfrm>
            <a:off x="5235304" y="6145478"/>
            <a:ext cx="2861216" cy="492443"/>
          </a:xfrm>
          <a:prstGeom prst="rect">
            <a:avLst/>
          </a:prstGeom>
          <a:noFill/>
        </p:spPr>
        <p:txBody>
          <a:bodyPr wrap="square" rtlCol="0">
            <a:spAutoFit/>
          </a:bodyPr>
          <a:lstStyle/>
          <a:p>
            <a:r>
              <a:rPr lang="en-US" sz="1400" dirty="0" err="1">
                <a:latin typeface="Avenir Roman" panose="02000503020000020003" pitchFamily="2" charset="0"/>
              </a:rPr>
              <a:t>Panos</a:t>
            </a:r>
            <a:r>
              <a:rPr lang="en-US" sz="1400" dirty="0">
                <a:latin typeface="Avenir Roman" panose="02000503020000020003" pitchFamily="2" charset="0"/>
              </a:rPr>
              <a:t> </a:t>
            </a:r>
            <a:r>
              <a:rPr lang="en-US" sz="1400" dirty="0" err="1">
                <a:latin typeface="Avenir Roman" panose="02000503020000020003" pitchFamily="2" charset="0"/>
              </a:rPr>
              <a:t>Kefalos</a:t>
            </a:r>
            <a:r>
              <a:rPr lang="en-US" sz="1400" dirty="0">
                <a:latin typeface="Avenir Roman" panose="02000503020000020003" pitchFamily="2" charset="0"/>
              </a:rPr>
              <a:t>, </a:t>
            </a:r>
            <a:r>
              <a:rPr lang="en-US" sz="1400" i="1" dirty="0">
                <a:latin typeface="Avenir Roman" panose="02000503020000020003" pitchFamily="2" charset="0"/>
              </a:rPr>
              <a:t>Saints </a:t>
            </a:r>
            <a:r>
              <a:rPr lang="en-US" sz="1400" dirty="0">
                <a:latin typeface="Avenir Roman" panose="02000503020000020003" pitchFamily="2" charset="0"/>
              </a:rPr>
              <a:t>(2016)</a:t>
            </a:r>
          </a:p>
          <a:p>
            <a:r>
              <a:rPr lang="en-US" sz="1200" dirty="0">
                <a:latin typeface="Avenir Roman" panose="02000503020000020003" pitchFamily="2" charset="0"/>
              </a:rPr>
              <a:t>Finalist, Magnum Photography Awards</a:t>
            </a:r>
          </a:p>
        </p:txBody>
      </p:sp>
    </p:spTree>
    <p:extLst>
      <p:ext uri="{BB962C8B-B14F-4D97-AF65-F5344CB8AC3E}">
        <p14:creationId xmlns:p14="http://schemas.microsoft.com/office/powerpoint/2010/main" val="1522533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61EA6CD-B62C-CB4D-BFEC-FA1CA124F508}"/>
              </a:ext>
            </a:extLst>
          </p:cNvPr>
          <p:cNvSpPr/>
          <p:nvPr/>
        </p:nvSpPr>
        <p:spPr>
          <a:xfrm>
            <a:off x="7480300" y="4851400"/>
            <a:ext cx="1676400" cy="177191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2">
            <a:extLst>
              <a:ext uri="{FF2B5EF4-FFF2-40B4-BE49-F238E27FC236}">
                <a16:creationId xmlns:a16="http://schemas.microsoft.com/office/drawing/2014/main" id="{EEB83103-19DE-604B-A577-FAEC8EB58D2B}"/>
              </a:ext>
            </a:extLst>
          </p:cNvPr>
          <p:cNvSpPr txBox="1">
            <a:spLocks/>
          </p:cNvSpPr>
          <p:nvPr/>
        </p:nvSpPr>
        <p:spPr>
          <a:xfrm>
            <a:off x="220043" y="278854"/>
            <a:ext cx="4040188" cy="63976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latin typeface="Avenir Roman" panose="02000503020000020003" pitchFamily="2" charset="0"/>
              </a:rPr>
              <a:t>Rule of Thirds</a:t>
            </a:r>
          </a:p>
        </p:txBody>
      </p:sp>
      <p:pic>
        <p:nvPicPr>
          <p:cNvPr id="8" name="Picture 7">
            <a:extLst>
              <a:ext uri="{FF2B5EF4-FFF2-40B4-BE49-F238E27FC236}">
                <a16:creationId xmlns:a16="http://schemas.microsoft.com/office/drawing/2014/main" id="{2EA2577C-4C2E-B345-B350-9BFF2464CE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8303" y="1003084"/>
            <a:ext cx="4088361" cy="2726937"/>
          </a:xfrm>
          <a:prstGeom prst="rect">
            <a:avLst/>
          </a:prstGeom>
        </p:spPr>
      </p:pic>
      <p:sp>
        <p:nvSpPr>
          <p:cNvPr id="9" name="TextBox 8">
            <a:extLst>
              <a:ext uri="{FF2B5EF4-FFF2-40B4-BE49-F238E27FC236}">
                <a16:creationId xmlns:a16="http://schemas.microsoft.com/office/drawing/2014/main" id="{403DEE2C-E6B0-A34A-B3C5-CB6E5DEED95C}"/>
              </a:ext>
            </a:extLst>
          </p:cNvPr>
          <p:cNvSpPr txBox="1"/>
          <p:nvPr/>
        </p:nvSpPr>
        <p:spPr>
          <a:xfrm>
            <a:off x="220043" y="3814487"/>
            <a:ext cx="4264880" cy="523220"/>
          </a:xfrm>
          <a:prstGeom prst="rect">
            <a:avLst/>
          </a:prstGeom>
          <a:noFill/>
        </p:spPr>
        <p:txBody>
          <a:bodyPr wrap="square" rtlCol="0">
            <a:spAutoFit/>
          </a:bodyPr>
          <a:lstStyle/>
          <a:p>
            <a:r>
              <a:rPr lang="en-US" sz="1600" dirty="0">
                <a:latin typeface="Avenir Roman" panose="02000503020000020003" pitchFamily="2" charset="0"/>
              </a:rPr>
              <a:t>Am </a:t>
            </a:r>
            <a:r>
              <a:rPr lang="en-US" sz="1600" dirty="0" err="1">
                <a:latin typeface="Avenir Roman" panose="02000503020000020003" pitchFamily="2" charset="0"/>
              </a:rPr>
              <a:t>Ahad</a:t>
            </a:r>
            <a:r>
              <a:rPr lang="en-US" sz="1600" dirty="0">
                <a:latin typeface="Avenir Roman" panose="02000503020000020003" pitchFamily="2" charset="0"/>
              </a:rPr>
              <a:t>, </a:t>
            </a:r>
            <a:r>
              <a:rPr lang="en-US" sz="1600" i="1" dirty="0">
                <a:latin typeface="Avenir Roman" panose="02000503020000020003" pitchFamily="2" charset="0"/>
              </a:rPr>
              <a:t>Childhood Covered in Dust </a:t>
            </a:r>
            <a:r>
              <a:rPr lang="en-US" sz="1600" dirty="0">
                <a:latin typeface="Avenir Roman" panose="02000503020000020003" pitchFamily="2" charset="0"/>
              </a:rPr>
              <a:t>(2016)</a:t>
            </a:r>
          </a:p>
          <a:p>
            <a:r>
              <a:rPr lang="en-US" sz="1200" dirty="0">
                <a:latin typeface="Avenir Roman" panose="02000503020000020003" pitchFamily="2" charset="0"/>
              </a:rPr>
              <a:t>Finalist, Magnum Photography Awards</a:t>
            </a:r>
          </a:p>
        </p:txBody>
      </p:sp>
      <p:pic>
        <p:nvPicPr>
          <p:cNvPr id="10" name="Picture 9">
            <a:extLst>
              <a:ext uri="{FF2B5EF4-FFF2-40B4-BE49-F238E27FC236}">
                <a16:creationId xmlns:a16="http://schemas.microsoft.com/office/drawing/2014/main" id="{45513EF0-F249-7740-9D17-62EBA16DD3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9936" y="3839232"/>
            <a:ext cx="3977587" cy="2651724"/>
          </a:xfrm>
          <a:prstGeom prst="rect">
            <a:avLst/>
          </a:prstGeom>
        </p:spPr>
      </p:pic>
      <p:sp>
        <p:nvSpPr>
          <p:cNvPr id="11" name="TextBox 10">
            <a:extLst>
              <a:ext uri="{FF2B5EF4-FFF2-40B4-BE49-F238E27FC236}">
                <a16:creationId xmlns:a16="http://schemas.microsoft.com/office/drawing/2014/main" id="{C28F490B-1869-5A43-816E-37F30FA8E615}"/>
              </a:ext>
            </a:extLst>
          </p:cNvPr>
          <p:cNvSpPr txBox="1"/>
          <p:nvPr/>
        </p:nvSpPr>
        <p:spPr>
          <a:xfrm>
            <a:off x="4899428" y="3316012"/>
            <a:ext cx="4267200" cy="523220"/>
          </a:xfrm>
          <a:prstGeom prst="rect">
            <a:avLst/>
          </a:prstGeom>
          <a:noFill/>
        </p:spPr>
        <p:txBody>
          <a:bodyPr wrap="square" rtlCol="0">
            <a:spAutoFit/>
          </a:bodyPr>
          <a:lstStyle/>
          <a:p>
            <a:r>
              <a:rPr lang="en-US" sz="1600" dirty="0">
                <a:latin typeface="Avenir Roman" panose="02000503020000020003" pitchFamily="2" charset="0"/>
              </a:rPr>
              <a:t>Markus </a:t>
            </a:r>
            <a:r>
              <a:rPr lang="en-US" sz="1600" dirty="0" err="1">
                <a:latin typeface="Avenir Roman" panose="02000503020000020003" pitchFamily="2" charset="0"/>
              </a:rPr>
              <a:t>Jokela</a:t>
            </a:r>
            <a:r>
              <a:rPr lang="en-US" sz="1600" dirty="0">
                <a:latin typeface="Avenir Roman" panose="02000503020000020003" pitchFamily="2" charset="0"/>
              </a:rPr>
              <a:t>, </a:t>
            </a:r>
            <a:r>
              <a:rPr lang="en-US" sz="1600" i="1" dirty="0">
                <a:latin typeface="Avenir Roman" panose="02000503020000020003" pitchFamily="2" charset="0"/>
              </a:rPr>
              <a:t>Table Rock, Nebraska </a:t>
            </a:r>
            <a:r>
              <a:rPr lang="en-US" sz="1600" dirty="0">
                <a:latin typeface="Avenir Roman" panose="02000503020000020003" pitchFamily="2" charset="0"/>
              </a:rPr>
              <a:t>(2016)</a:t>
            </a:r>
          </a:p>
          <a:p>
            <a:r>
              <a:rPr lang="en-US" sz="1200" dirty="0">
                <a:latin typeface="Avenir Roman" panose="02000503020000020003" pitchFamily="2" charset="0"/>
              </a:rPr>
              <a:t>Third Prize: Long-Term Projects, Stories; World Press Photo</a:t>
            </a:r>
          </a:p>
        </p:txBody>
      </p:sp>
      <p:pic>
        <p:nvPicPr>
          <p:cNvPr id="12" name="Picture 11">
            <a:extLst>
              <a:ext uri="{FF2B5EF4-FFF2-40B4-BE49-F238E27FC236}">
                <a16:creationId xmlns:a16="http://schemas.microsoft.com/office/drawing/2014/main" id="{8EABE0B2-6C2B-C74B-9808-4C406EF2EF7F}"/>
              </a:ext>
            </a:extLst>
          </p:cNvPr>
          <p:cNvPicPr>
            <a:picLocks noChangeAspect="1"/>
          </p:cNvPicPr>
          <p:nvPr/>
        </p:nvPicPr>
        <p:blipFill>
          <a:blip r:embed="rId4">
            <a:alphaModFix amt="48000"/>
          </a:blip>
          <a:stretch>
            <a:fillRect/>
          </a:stretch>
        </p:blipFill>
        <p:spPr>
          <a:xfrm>
            <a:off x="293076" y="1003083"/>
            <a:ext cx="4103588" cy="2726937"/>
          </a:xfrm>
          <a:prstGeom prst="rect">
            <a:avLst/>
          </a:prstGeom>
        </p:spPr>
      </p:pic>
      <p:pic>
        <p:nvPicPr>
          <p:cNvPr id="13" name="Picture 12">
            <a:extLst>
              <a:ext uri="{FF2B5EF4-FFF2-40B4-BE49-F238E27FC236}">
                <a16:creationId xmlns:a16="http://schemas.microsoft.com/office/drawing/2014/main" id="{58F977F4-8C8B-6E4F-BBDE-B2769960A1C4}"/>
              </a:ext>
            </a:extLst>
          </p:cNvPr>
          <p:cNvPicPr>
            <a:picLocks noChangeAspect="1"/>
          </p:cNvPicPr>
          <p:nvPr/>
        </p:nvPicPr>
        <p:blipFill>
          <a:blip r:embed="rId4">
            <a:alphaModFix amt="48000"/>
          </a:blip>
          <a:stretch>
            <a:fillRect/>
          </a:stretch>
        </p:blipFill>
        <p:spPr>
          <a:xfrm>
            <a:off x="4912128" y="3839232"/>
            <a:ext cx="4008093" cy="2664423"/>
          </a:xfrm>
          <a:prstGeom prst="rect">
            <a:avLst/>
          </a:prstGeom>
        </p:spPr>
      </p:pic>
    </p:spTree>
    <p:extLst>
      <p:ext uri="{BB962C8B-B14F-4D97-AF65-F5344CB8AC3E}">
        <p14:creationId xmlns:p14="http://schemas.microsoft.com/office/powerpoint/2010/main" val="228406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35DC0-F30D-A44C-9B3E-DFF0EE108357}"/>
              </a:ext>
            </a:extLst>
          </p:cNvPr>
          <p:cNvSpPr>
            <a:spLocks noGrp="1"/>
          </p:cNvSpPr>
          <p:nvPr>
            <p:ph type="ctrTitle"/>
          </p:nvPr>
        </p:nvSpPr>
        <p:spPr/>
        <p:txBody>
          <a:bodyPr/>
          <a:lstStyle/>
          <a:p>
            <a:r>
              <a:rPr lang="en-US" dirty="0"/>
              <a:t>Questions?</a:t>
            </a:r>
          </a:p>
        </p:txBody>
      </p:sp>
    </p:spTree>
    <p:extLst>
      <p:ext uri="{BB962C8B-B14F-4D97-AF65-F5344CB8AC3E}">
        <p14:creationId xmlns:p14="http://schemas.microsoft.com/office/powerpoint/2010/main" val="23064016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FE722-9B07-2047-81CB-C7AD4CD5E73A}"/>
              </a:ext>
            </a:extLst>
          </p:cNvPr>
          <p:cNvSpPr>
            <a:spLocks noGrp="1"/>
          </p:cNvSpPr>
          <p:nvPr>
            <p:ph type="title"/>
          </p:nvPr>
        </p:nvSpPr>
        <p:spPr/>
        <p:txBody>
          <a:bodyPr anchor="ctr"/>
          <a:lstStyle/>
          <a:p>
            <a:r>
              <a:rPr lang="en-US" dirty="0"/>
              <a:t>Curating the narrative</a:t>
            </a:r>
          </a:p>
        </p:txBody>
      </p:sp>
    </p:spTree>
    <p:extLst>
      <p:ext uri="{BB962C8B-B14F-4D97-AF65-F5344CB8AC3E}">
        <p14:creationId xmlns:p14="http://schemas.microsoft.com/office/powerpoint/2010/main" val="30510361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5B5DA-C809-A84F-98F7-B42410B31F95}"/>
              </a:ext>
            </a:extLst>
          </p:cNvPr>
          <p:cNvSpPr>
            <a:spLocks noGrp="1"/>
          </p:cNvSpPr>
          <p:nvPr>
            <p:ph type="title"/>
          </p:nvPr>
        </p:nvSpPr>
        <p:spPr/>
        <p:txBody>
          <a:bodyPr/>
          <a:lstStyle/>
          <a:p>
            <a:r>
              <a:rPr lang="en-US" dirty="0"/>
              <a:t>What do </a:t>
            </a:r>
            <a:r>
              <a:rPr lang="en-US" i="1" dirty="0"/>
              <a:t>you</a:t>
            </a:r>
            <a:r>
              <a:rPr lang="en-US" dirty="0"/>
              <a:t> want to say?</a:t>
            </a:r>
          </a:p>
        </p:txBody>
      </p:sp>
      <p:sp>
        <p:nvSpPr>
          <p:cNvPr id="3" name="Content Placeholder 2">
            <a:extLst>
              <a:ext uri="{FF2B5EF4-FFF2-40B4-BE49-F238E27FC236}">
                <a16:creationId xmlns:a16="http://schemas.microsoft.com/office/drawing/2014/main" id="{4AF87F0C-A002-DB41-9502-E1A71A921D41}"/>
              </a:ext>
            </a:extLst>
          </p:cNvPr>
          <p:cNvSpPr>
            <a:spLocks noGrp="1"/>
          </p:cNvSpPr>
          <p:nvPr>
            <p:ph idx="1"/>
          </p:nvPr>
        </p:nvSpPr>
        <p:spPr>
          <a:xfrm>
            <a:off x="457200" y="1600200"/>
            <a:ext cx="8229600" cy="4732867"/>
          </a:xfrm>
        </p:spPr>
        <p:txBody>
          <a:bodyPr>
            <a:normAutofit fontScale="85000" lnSpcReduction="20000"/>
          </a:bodyPr>
          <a:lstStyle/>
          <a:p>
            <a:r>
              <a:rPr lang="en-US" dirty="0"/>
              <a:t>Identify your communications goals</a:t>
            </a:r>
          </a:p>
          <a:p>
            <a:pPr lvl="1"/>
            <a:r>
              <a:rPr lang="en-US" b="1" dirty="0"/>
              <a:t>Audience</a:t>
            </a:r>
            <a:r>
              <a:rPr lang="en-US" dirty="0"/>
              <a:t>: Who are you trying to reach?</a:t>
            </a:r>
          </a:p>
          <a:p>
            <a:pPr lvl="1"/>
            <a:r>
              <a:rPr lang="en-US" b="1" dirty="0"/>
              <a:t>Approach</a:t>
            </a:r>
            <a:r>
              <a:rPr lang="en-US" dirty="0"/>
              <a:t>: What is your timeline? Platform? Context?</a:t>
            </a:r>
          </a:p>
          <a:p>
            <a:pPr lvl="1"/>
            <a:r>
              <a:rPr lang="en-US" b="1" dirty="0"/>
              <a:t>Action</a:t>
            </a:r>
            <a:r>
              <a:rPr lang="en-US" dirty="0"/>
              <a:t>: What are you trying to get people to do?</a:t>
            </a:r>
          </a:p>
          <a:p>
            <a:r>
              <a:rPr lang="en-US" dirty="0"/>
              <a:t>Identify your barriers </a:t>
            </a:r>
          </a:p>
          <a:p>
            <a:pPr lvl="1"/>
            <a:r>
              <a:rPr lang="en-US" dirty="0"/>
              <a:t>What experience/opinion/perspective is preventing people from understanding the issue in the same way you do? How could you help them see it differently?</a:t>
            </a:r>
          </a:p>
          <a:p>
            <a:pPr lvl="1"/>
            <a:r>
              <a:rPr lang="en-US" dirty="0"/>
              <a:t>What actions might be difficult for someone to do?</a:t>
            </a:r>
          </a:p>
          <a:p>
            <a:r>
              <a:rPr lang="en-US" dirty="0"/>
              <a:t>Check your assumptions &amp; relate</a:t>
            </a:r>
          </a:p>
          <a:p>
            <a:pPr lvl="1"/>
            <a:r>
              <a:rPr lang="en-US" dirty="0"/>
              <a:t>What is important to the audience?</a:t>
            </a:r>
          </a:p>
          <a:p>
            <a:pPr lvl="1"/>
            <a:r>
              <a:rPr lang="en-US" dirty="0"/>
              <a:t>What values do you share?</a:t>
            </a:r>
          </a:p>
          <a:p>
            <a:pPr marL="0" indent="0">
              <a:buNone/>
            </a:pPr>
            <a:endParaRPr lang="en-US" dirty="0"/>
          </a:p>
        </p:txBody>
      </p:sp>
    </p:spTree>
    <p:extLst>
      <p:ext uri="{BB962C8B-B14F-4D97-AF65-F5344CB8AC3E}">
        <p14:creationId xmlns:p14="http://schemas.microsoft.com/office/powerpoint/2010/main" val="22012843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4A2A1-886A-AF46-8F01-A49572441E4C}"/>
              </a:ext>
            </a:extLst>
          </p:cNvPr>
          <p:cNvSpPr>
            <a:spLocks noGrp="1"/>
          </p:cNvSpPr>
          <p:nvPr>
            <p:ph type="title"/>
          </p:nvPr>
        </p:nvSpPr>
        <p:spPr/>
        <p:txBody>
          <a:bodyPr/>
          <a:lstStyle/>
          <a:p>
            <a:r>
              <a:rPr lang="en-US" dirty="0"/>
              <a:t>Storyboards &amp; Shot Lists</a:t>
            </a:r>
          </a:p>
        </p:txBody>
      </p:sp>
      <p:sp>
        <p:nvSpPr>
          <p:cNvPr id="3" name="Content Placeholder 2">
            <a:extLst>
              <a:ext uri="{FF2B5EF4-FFF2-40B4-BE49-F238E27FC236}">
                <a16:creationId xmlns:a16="http://schemas.microsoft.com/office/drawing/2014/main" id="{80D06DBD-871C-0D4F-AE53-CFDA4057AB25}"/>
              </a:ext>
            </a:extLst>
          </p:cNvPr>
          <p:cNvSpPr>
            <a:spLocks noGrp="1"/>
          </p:cNvSpPr>
          <p:nvPr>
            <p:ph idx="1"/>
          </p:nvPr>
        </p:nvSpPr>
        <p:spPr/>
        <p:txBody>
          <a:bodyPr/>
          <a:lstStyle/>
          <a:p>
            <a:r>
              <a:rPr lang="en-US" b="1" dirty="0"/>
              <a:t>Storyboards</a:t>
            </a:r>
            <a:r>
              <a:rPr lang="en-US" dirty="0"/>
              <a:t> are perfect for inspiration, planning sequences, and mapping out an overarching narrative</a:t>
            </a:r>
            <a:br>
              <a:rPr lang="en-US" dirty="0"/>
            </a:br>
            <a:endParaRPr lang="en-US" dirty="0"/>
          </a:p>
          <a:p>
            <a:r>
              <a:rPr lang="en-US" b="1" dirty="0"/>
              <a:t>Shot Lists </a:t>
            </a:r>
            <a:r>
              <a:rPr lang="en-US" dirty="0"/>
              <a:t>are ideal for planning around specific events and organizing multiple photographers</a:t>
            </a:r>
          </a:p>
        </p:txBody>
      </p:sp>
    </p:spTree>
    <p:extLst>
      <p:ext uri="{BB962C8B-B14F-4D97-AF65-F5344CB8AC3E}">
        <p14:creationId xmlns:p14="http://schemas.microsoft.com/office/powerpoint/2010/main" val="1324765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F8B84-9FDA-2C41-8288-1A922742B605}"/>
              </a:ext>
            </a:extLst>
          </p:cNvPr>
          <p:cNvSpPr>
            <a:spLocks noGrp="1"/>
          </p:cNvSpPr>
          <p:nvPr>
            <p:ph type="title"/>
          </p:nvPr>
        </p:nvSpPr>
        <p:spPr/>
        <p:txBody>
          <a:bodyPr/>
          <a:lstStyle/>
          <a:p>
            <a:r>
              <a:rPr lang="en-US" dirty="0"/>
              <a:t>A Photographer’s Workflow</a:t>
            </a:r>
          </a:p>
        </p:txBody>
      </p:sp>
      <p:sp>
        <p:nvSpPr>
          <p:cNvPr id="3" name="Content Placeholder 2">
            <a:extLst>
              <a:ext uri="{FF2B5EF4-FFF2-40B4-BE49-F238E27FC236}">
                <a16:creationId xmlns:a16="http://schemas.microsoft.com/office/drawing/2014/main" id="{93168F63-3F38-1948-8594-DC2437DED654}"/>
              </a:ext>
            </a:extLst>
          </p:cNvPr>
          <p:cNvSpPr>
            <a:spLocks noGrp="1"/>
          </p:cNvSpPr>
          <p:nvPr>
            <p:ph idx="1"/>
          </p:nvPr>
        </p:nvSpPr>
        <p:spPr/>
        <p:txBody>
          <a:bodyPr/>
          <a:lstStyle/>
          <a:p>
            <a:pPr marL="514350" indent="-514350">
              <a:buFont typeface="+mj-lt"/>
              <a:buAutoNum type="arabicPeriod"/>
            </a:pPr>
            <a:r>
              <a:rPr lang="en-US" dirty="0"/>
              <a:t>Pre-visualize &amp; Plan</a:t>
            </a:r>
          </a:p>
          <a:p>
            <a:pPr marL="914400" lvl="1" indent="-514350">
              <a:buFont typeface="+mj-lt"/>
              <a:buAutoNum type="alphaLcPeriod"/>
            </a:pPr>
            <a:r>
              <a:rPr lang="en-US" dirty="0"/>
              <a:t>Communications goals</a:t>
            </a:r>
          </a:p>
          <a:p>
            <a:pPr marL="914400" lvl="1" indent="-514350">
              <a:buFont typeface="+mj-lt"/>
              <a:buAutoNum type="alphaLcPeriod"/>
            </a:pPr>
            <a:r>
              <a:rPr lang="en-US" dirty="0"/>
              <a:t>Shot list/Storyboard</a:t>
            </a:r>
          </a:p>
          <a:p>
            <a:pPr marL="914400" lvl="1" indent="-514350">
              <a:buFont typeface="+mj-lt"/>
              <a:buAutoNum type="alphaLcPeriod"/>
            </a:pPr>
            <a:r>
              <a:rPr lang="en-US" dirty="0"/>
              <a:t>Toolkit</a:t>
            </a:r>
          </a:p>
          <a:p>
            <a:pPr marL="514350" indent="-514350">
              <a:buFont typeface="+mj-lt"/>
              <a:buAutoNum type="arabicPeriod"/>
            </a:pPr>
            <a:r>
              <a:rPr lang="en-US" dirty="0"/>
              <a:t>Photograph</a:t>
            </a:r>
          </a:p>
          <a:p>
            <a:pPr marL="514350" indent="-514350">
              <a:buFont typeface="+mj-lt"/>
              <a:buAutoNum type="arabicPeriod"/>
            </a:pPr>
            <a:r>
              <a:rPr lang="en-US" dirty="0"/>
              <a:t>Import, Cull, Rename &amp; Organize</a:t>
            </a:r>
          </a:p>
          <a:p>
            <a:pPr marL="514350" indent="-514350">
              <a:buFont typeface="+mj-lt"/>
              <a:buAutoNum type="arabicPeriod"/>
            </a:pPr>
            <a:r>
              <a:rPr lang="en-US" dirty="0"/>
              <a:t>Edit &amp; Export</a:t>
            </a:r>
          </a:p>
          <a:p>
            <a:pPr marL="514350" indent="-514350">
              <a:buFont typeface="+mj-lt"/>
              <a:buAutoNum type="arabicPeriod"/>
            </a:pPr>
            <a:r>
              <a:rPr lang="en-US" dirty="0"/>
              <a:t>Curate &amp; Publish</a:t>
            </a:r>
          </a:p>
        </p:txBody>
      </p:sp>
    </p:spTree>
    <p:extLst>
      <p:ext uri="{BB962C8B-B14F-4D97-AF65-F5344CB8AC3E}">
        <p14:creationId xmlns:p14="http://schemas.microsoft.com/office/powerpoint/2010/main" val="2960871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7DB72-EC23-7A48-8A7F-493D32EA9606}"/>
              </a:ext>
            </a:extLst>
          </p:cNvPr>
          <p:cNvSpPr>
            <a:spLocks noGrp="1"/>
          </p:cNvSpPr>
          <p:nvPr>
            <p:ph type="title"/>
          </p:nvPr>
        </p:nvSpPr>
        <p:spPr/>
        <p:txBody>
          <a:bodyPr>
            <a:noAutofit/>
          </a:bodyPr>
          <a:lstStyle/>
          <a:p>
            <a:r>
              <a:rPr lang="en-US" sz="3600" dirty="0"/>
              <a:t>Best Practices: Curating the Narrative</a:t>
            </a:r>
          </a:p>
        </p:txBody>
      </p:sp>
      <p:sp>
        <p:nvSpPr>
          <p:cNvPr id="3" name="Content Placeholder 2">
            <a:extLst>
              <a:ext uri="{FF2B5EF4-FFF2-40B4-BE49-F238E27FC236}">
                <a16:creationId xmlns:a16="http://schemas.microsoft.com/office/drawing/2014/main" id="{98332F54-BB3C-ED40-8FF4-0889AC77D684}"/>
              </a:ext>
            </a:extLst>
          </p:cNvPr>
          <p:cNvSpPr>
            <a:spLocks noGrp="1"/>
          </p:cNvSpPr>
          <p:nvPr>
            <p:ph idx="1"/>
          </p:nvPr>
        </p:nvSpPr>
        <p:spPr>
          <a:xfrm>
            <a:off x="457200" y="1600199"/>
            <a:ext cx="8229600" cy="4820055"/>
          </a:xfrm>
        </p:spPr>
        <p:txBody>
          <a:bodyPr>
            <a:normAutofit fontScale="92500" lnSpcReduction="20000"/>
          </a:bodyPr>
          <a:lstStyle/>
          <a:p>
            <a:r>
              <a:rPr lang="en-US" dirty="0"/>
              <a:t>Be selective, relevant, &amp; consistent</a:t>
            </a:r>
          </a:p>
          <a:p>
            <a:pPr lvl="1"/>
            <a:r>
              <a:rPr lang="en-US" dirty="0"/>
              <a:t>Consider: quality, size, color, composition, expression, etc.</a:t>
            </a:r>
          </a:p>
          <a:p>
            <a:r>
              <a:rPr lang="en-US" dirty="0"/>
              <a:t>Match visual vocabulary to messaging</a:t>
            </a:r>
          </a:p>
          <a:p>
            <a:pPr lvl="1"/>
            <a:r>
              <a:rPr lang="en-US" dirty="0"/>
              <a:t>Play to your target audience</a:t>
            </a:r>
          </a:p>
          <a:p>
            <a:pPr lvl="1"/>
            <a:r>
              <a:rPr lang="en-US" dirty="0"/>
              <a:t>Evoke familiar themes, metaphors, visual techniques</a:t>
            </a:r>
          </a:p>
          <a:p>
            <a:r>
              <a:rPr lang="en-US" dirty="0"/>
              <a:t>Pair images with text</a:t>
            </a:r>
          </a:p>
          <a:p>
            <a:pPr lvl="1"/>
            <a:r>
              <a:rPr lang="en-US" dirty="0"/>
              <a:t>Examples: quotes, facts, personal stories, Q&amp;A, action alerts, research, captions, timestamps, etc.</a:t>
            </a:r>
          </a:p>
          <a:p>
            <a:pPr lvl="1"/>
            <a:r>
              <a:rPr lang="en-US" dirty="0"/>
              <a:t>Link to wider context &amp; give clear solutions/actions</a:t>
            </a:r>
          </a:p>
          <a:p>
            <a:endParaRPr lang="en-US" dirty="0"/>
          </a:p>
        </p:txBody>
      </p:sp>
    </p:spTree>
    <p:extLst>
      <p:ext uri="{BB962C8B-B14F-4D97-AF65-F5344CB8AC3E}">
        <p14:creationId xmlns:p14="http://schemas.microsoft.com/office/powerpoint/2010/main" val="28592987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1CB57-7DB6-6840-ACCD-AACCD614A1B0}"/>
              </a:ext>
            </a:extLst>
          </p:cNvPr>
          <p:cNvSpPr>
            <a:spLocks noGrp="1"/>
          </p:cNvSpPr>
          <p:nvPr>
            <p:ph type="ctrTitle"/>
          </p:nvPr>
        </p:nvSpPr>
        <p:spPr/>
        <p:txBody>
          <a:bodyPr/>
          <a:lstStyle/>
          <a:p>
            <a:r>
              <a:rPr lang="en-US" b="1" dirty="0"/>
              <a:t>Examples</a:t>
            </a:r>
          </a:p>
        </p:txBody>
      </p:sp>
      <p:sp>
        <p:nvSpPr>
          <p:cNvPr id="3" name="Subtitle 2">
            <a:extLst>
              <a:ext uri="{FF2B5EF4-FFF2-40B4-BE49-F238E27FC236}">
                <a16:creationId xmlns:a16="http://schemas.microsoft.com/office/drawing/2014/main" id="{23BB189F-56FD-CD40-8DAB-017298DD14B1}"/>
              </a:ext>
            </a:extLst>
          </p:cNvPr>
          <p:cNvSpPr>
            <a:spLocks noGrp="1"/>
          </p:cNvSpPr>
          <p:nvPr>
            <p:ph type="subTitle" idx="1"/>
          </p:nvPr>
        </p:nvSpPr>
        <p:spPr>
          <a:xfrm>
            <a:off x="1371600" y="3886199"/>
            <a:ext cx="6400800" cy="2074333"/>
          </a:xfrm>
        </p:spPr>
        <p:txBody>
          <a:bodyPr>
            <a:normAutofit fontScale="92500" lnSpcReduction="10000"/>
          </a:bodyPr>
          <a:lstStyle/>
          <a:p>
            <a:r>
              <a:rPr lang="en-US" dirty="0"/>
              <a:t>Single Image</a:t>
            </a:r>
          </a:p>
          <a:p>
            <a:r>
              <a:rPr lang="en-US" dirty="0"/>
              <a:t>Photo Story</a:t>
            </a:r>
          </a:p>
          <a:p>
            <a:r>
              <a:rPr lang="en-US" dirty="0"/>
              <a:t>Photos on the Web</a:t>
            </a:r>
          </a:p>
          <a:p>
            <a:r>
              <a:rPr lang="en-US" dirty="0"/>
              <a:t>Participatory Photography</a:t>
            </a:r>
          </a:p>
        </p:txBody>
      </p:sp>
    </p:spTree>
    <p:extLst>
      <p:ext uri="{BB962C8B-B14F-4D97-AF65-F5344CB8AC3E}">
        <p14:creationId xmlns:p14="http://schemas.microsoft.com/office/powerpoint/2010/main" val="31269110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FD1E1932-B8FF-8049-AF02-B8F3E3D70E6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23775" y="3422713"/>
            <a:ext cx="4120225" cy="3226213"/>
          </a:xfrm>
          <a:prstGeom prst="rect">
            <a:avLst/>
          </a:prstGeom>
        </p:spPr>
      </p:pic>
      <p:sp>
        <p:nvSpPr>
          <p:cNvPr id="3" name="TextBox 2">
            <a:extLst>
              <a:ext uri="{FF2B5EF4-FFF2-40B4-BE49-F238E27FC236}">
                <a16:creationId xmlns:a16="http://schemas.microsoft.com/office/drawing/2014/main" id="{3614CC0F-C1FA-3D41-BFB9-A722605673DE}"/>
              </a:ext>
            </a:extLst>
          </p:cNvPr>
          <p:cNvSpPr txBox="1"/>
          <p:nvPr/>
        </p:nvSpPr>
        <p:spPr>
          <a:xfrm>
            <a:off x="5243798" y="3053381"/>
            <a:ext cx="863491" cy="369332"/>
          </a:xfrm>
          <a:prstGeom prst="rect">
            <a:avLst/>
          </a:prstGeom>
          <a:noFill/>
        </p:spPr>
        <p:txBody>
          <a:bodyPr wrap="square" rtlCol="0">
            <a:spAutoFit/>
          </a:bodyPr>
          <a:lstStyle/>
          <a:p>
            <a:r>
              <a:rPr lang="en-US" dirty="0">
                <a:latin typeface="Avenir Roman" panose="02000503020000020003" pitchFamily="2" charset="0"/>
              </a:rPr>
              <a:t>AARP</a:t>
            </a:r>
          </a:p>
        </p:txBody>
      </p:sp>
      <p:pic>
        <p:nvPicPr>
          <p:cNvPr id="7" name="Picture 6">
            <a:extLst>
              <a:ext uri="{FF2B5EF4-FFF2-40B4-BE49-F238E27FC236}">
                <a16:creationId xmlns:a16="http://schemas.microsoft.com/office/drawing/2014/main" id="{93D0D0B0-EA34-EF46-90A4-48F90678A6F7}"/>
              </a:ext>
            </a:extLst>
          </p:cNvPr>
          <p:cNvPicPr>
            <a:picLocks noChangeAspect="1"/>
          </p:cNvPicPr>
          <p:nvPr/>
        </p:nvPicPr>
        <p:blipFill>
          <a:blip r:embed="rId3"/>
          <a:stretch>
            <a:fillRect/>
          </a:stretch>
        </p:blipFill>
        <p:spPr>
          <a:xfrm>
            <a:off x="372792" y="295200"/>
            <a:ext cx="3661782" cy="5512904"/>
          </a:xfrm>
          <a:prstGeom prst="rect">
            <a:avLst/>
          </a:prstGeom>
        </p:spPr>
      </p:pic>
      <p:sp>
        <p:nvSpPr>
          <p:cNvPr id="8" name="TextBox 7">
            <a:extLst>
              <a:ext uri="{FF2B5EF4-FFF2-40B4-BE49-F238E27FC236}">
                <a16:creationId xmlns:a16="http://schemas.microsoft.com/office/drawing/2014/main" id="{2A244384-98E8-B643-BCCE-61A9591898F9}"/>
              </a:ext>
            </a:extLst>
          </p:cNvPr>
          <p:cNvSpPr txBox="1"/>
          <p:nvPr/>
        </p:nvSpPr>
        <p:spPr>
          <a:xfrm>
            <a:off x="4108061" y="421094"/>
            <a:ext cx="4168523" cy="646331"/>
          </a:xfrm>
          <a:prstGeom prst="rect">
            <a:avLst/>
          </a:prstGeom>
          <a:noFill/>
        </p:spPr>
        <p:txBody>
          <a:bodyPr wrap="square" rtlCol="0">
            <a:spAutoFit/>
          </a:bodyPr>
          <a:lstStyle/>
          <a:p>
            <a:r>
              <a:rPr lang="en-US" dirty="0">
                <a:latin typeface="Avenir Roman" panose="02000503020000020003" pitchFamily="2" charset="0"/>
              </a:rPr>
              <a:t>“Lents Grown” Story Yard, ROSE CDC</a:t>
            </a:r>
          </a:p>
          <a:p>
            <a:r>
              <a:rPr lang="en-US" dirty="0">
                <a:latin typeface="Avenir Roman" panose="02000503020000020003" pitchFamily="2" charset="0"/>
                <a:hlinkClick r:id="rId4"/>
              </a:rPr>
              <a:t>https://rosecdc.org/storyyard/</a:t>
            </a:r>
            <a:r>
              <a:rPr lang="en-US" dirty="0">
                <a:latin typeface="Avenir Roman" panose="02000503020000020003" pitchFamily="2" charset="0"/>
              </a:rPr>
              <a:t>   </a:t>
            </a:r>
          </a:p>
        </p:txBody>
      </p:sp>
    </p:spTree>
    <p:extLst>
      <p:ext uri="{BB962C8B-B14F-4D97-AF65-F5344CB8AC3E}">
        <p14:creationId xmlns:p14="http://schemas.microsoft.com/office/powerpoint/2010/main" val="3823038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94902" y="616945"/>
            <a:ext cx="5089793" cy="369332"/>
          </a:xfrm>
          <a:prstGeom prst="rect">
            <a:avLst/>
          </a:prstGeom>
          <a:noFill/>
        </p:spPr>
        <p:txBody>
          <a:bodyPr wrap="square" rtlCol="0">
            <a:spAutoFit/>
          </a:bodyPr>
          <a:lstStyle/>
          <a:p>
            <a:r>
              <a:rPr lang="en-US" dirty="0"/>
              <a:t>Housing Action Illinois</a:t>
            </a:r>
          </a:p>
        </p:txBody>
      </p:sp>
      <p:sp>
        <p:nvSpPr>
          <p:cNvPr id="6" name="Rectangle 5"/>
          <p:cNvSpPr/>
          <p:nvPr/>
        </p:nvSpPr>
        <p:spPr>
          <a:xfrm>
            <a:off x="0" y="0"/>
            <a:ext cx="9144000" cy="1597446"/>
          </a:xfrm>
          <a:prstGeom prst="rect">
            <a:avLst/>
          </a:prstGeom>
          <a:solidFill>
            <a:srgbClr val="99333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550843" y="475557"/>
            <a:ext cx="5805890" cy="646331"/>
          </a:xfrm>
          <a:prstGeom prst="rect">
            <a:avLst/>
          </a:prstGeom>
          <a:noFill/>
        </p:spPr>
        <p:txBody>
          <a:bodyPr wrap="square" rtlCol="0">
            <a:spAutoFit/>
          </a:bodyPr>
          <a:lstStyle/>
          <a:p>
            <a:r>
              <a:rPr lang="en-US" sz="3600" dirty="0">
                <a:solidFill>
                  <a:schemeClr val="bg1"/>
                </a:solidFill>
                <a:latin typeface="Avenir Roman" panose="02000503020000020003" pitchFamily="2" charset="0"/>
                <a:ea typeface="Arial" charset="0"/>
                <a:cs typeface="Arial" charset="0"/>
              </a:rPr>
              <a:t>Housing Action Illinois</a:t>
            </a:r>
          </a:p>
        </p:txBody>
      </p:sp>
      <p:sp>
        <p:nvSpPr>
          <p:cNvPr id="8" name="TextBox 7"/>
          <p:cNvSpPr txBox="1"/>
          <p:nvPr/>
        </p:nvSpPr>
        <p:spPr>
          <a:xfrm>
            <a:off x="3745734" y="2073003"/>
            <a:ext cx="4836406" cy="1152431"/>
          </a:xfrm>
          <a:prstGeom prst="rect">
            <a:avLst/>
          </a:prstGeom>
          <a:noFill/>
        </p:spPr>
        <p:txBody>
          <a:bodyPr wrap="square" rtlCol="0">
            <a:spAutoFit/>
          </a:bodyPr>
          <a:lstStyle/>
          <a:p>
            <a:pPr>
              <a:lnSpc>
                <a:spcPct val="150000"/>
              </a:lnSpc>
            </a:pPr>
            <a:r>
              <a:rPr lang="en-US" sz="2400" dirty="0">
                <a:solidFill>
                  <a:srgbClr val="5F5F5F"/>
                </a:solidFill>
                <a:latin typeface="Avenir Roman" panose="02000503020000020003" pitchFamily="2" charset="0"/>
              </a:rPr>
              <a:t>Everyone needs an affordable, stable place to call home.</a:t>
            </a: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1663" y="1861851"/>
            <a:ext cx="2911766" cy="4379203"/>
          </a:xfrm>
          <a:prstGeom prst="rect">
            <a:avLst/>
          </a:prstGeom>
        </p:spPr>
      </p:pic>
      <p:sp>
        <p:nvSpPr>
          <p:cNvPr id="10" name="TextBox 9"/>
          <p:cNvSpPr txBox="1"/>
          <p:nvPr/>
        </p:nvSpPr>
        <p:spPr>
          <a:xfrm>
            <a:off x="3745734" y="3537394"/>
            <a:ext cx="4737253" cy="2260427"/>
          </a:xfrm>
          <a:prstGeom prst="rect">
            <a:avLst/>
          </a:prstGeom>
          <a:noFill/>
        </p:spPr>
        <p:txBody>
          <a:bodyPr wrap="square" rtlCol="0">
            <a:spAutoFit/>
          </a:bodyPr>
          <a:lstStyle/>
          <a:p>
            <a:pPr>
              <a:lnSpc>
                <a:spcPct val="150000"/>
              </a:lnSpc>
            </a:pPr>
            <a:r>
              <a:rPr lang="en-US" sz="2400" dirty="0">
                <a:solidFill>
                  <a:srgbClr val="5F5F5F"/>
                </a:solidFill>
                <a:latin typeface="Avenir Roman" panose="02000503020000020003" pitchFamily="2" charset="0"/>
              </a:rPr>
              <a:t>That’s why we unite 160+ organizations across Illinois in protecting and expanding access to affordable housing. </a:t>
            </a:r>
          </a:p>
        </p:txBody>
      </p:sp>
    </p:spTree>
    <p:extLst>
      <p:ext uri="{BB962C8B-B14F-4D97-AF65-F5344CB8AC3E}">
        <p14:creationId xmlns:p14="http://schemas.microsoft.com/office/powerpoint/2010/main" val="3019533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2FC3241-CB49-5649-AB17-12BA736BB48C}"/>
              </a:ext>
            </a:extLst>
          </p:cNvPr>
          <p:cNvSpPr/>
          <p:nvPr/>
        </p:nvSpPr>
        <p:spPr>
          <a:xfrm>
            <a:off x="7394962" y="5622403"/>
            <a:ext cx="1744339" cy="101693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3C15DB49-3E1F-6243-9060-6CC543CFCC42}"/>
              </a:ext>
            </a:extLst>
          </p:cNvPr>
          <p:cNvGrpSpPr/>
          <p:nvPr/>
        </p:nvGrpSpPr>
        <p:grpSpPr>
          <a:xfrm>
            <a:off x="1599795" y="0"/>
            <a:ext cx="7544205" cy="6385408"/>
            <a:chOff x="374916" y="66234"/>
            <a:chExt cx="7544205" cy="6385408"/>
          </a:xfrm>
        </p:grpSpPr>
        <p:pic>
          <p:nvPicPr>
            <p:cNvPr id="3" name="Picture 2">
              <a:extLst>
                <a:ext uri="{FF2B5EF4-FFF2-40B4-BE49-F238E27FC236}">
                  <a16:creationId xmlns:a16="http://schemas.microsoft.com/office/drawing/2014/main" id="{FF3375C6-D846-A54D-B9F4-1D0C8865C6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4916" y="105990"/>
              <a:ext cx="3794998" cy="3086715"/>
            </a:xfrm>
            <a:prstGeom prst="rect">
              <a:avLst/>
            </a:prstGeom>
          </p:spPr>
        </p:pic>
        <p:pic>
          <p:nvPicPr>
            <p:cNvPr id="5" name="Picture 4">
              <a:extLst>
                <a:ext uri="{FF2B5EF4-FFF2-40B4-BE49-F238E27FC236}">
                  <a16:creationId xmlns:a16="http://schemas.microsoft.com/office/drawing/2014/main" id="{CBB92C5D-CA28-BF4D-A50B-AE179C77C6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3895" y="3258938"/>
              <a:ext cx="3688782" cy="3192704"/>
            </a:xfrm>
            <a:prstGeom prst="rect">
              <a:avLst/>
            </a:prstGeom>
          </p:spPr>
        </p:pic>
        <p:pic>
          <p:nvPicPr>
            <p:cNvPr id="7" name="Picture 6">
              <a:extLst>
                <a:ext uri="{FF2B5EF4-FFF2-40B4-BE49-F238E27FC236}">
                  <a16:creationId xmlns:a16="http://schemas.microsoft.com/office/drawing/2014/main" id="{000B7E94-ADE9-0445-8388-3FA188485F3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29180" y="66234"/>
              <a:ext cx="3785242" cy="3286953"/>
            </a:xfrm>
            <a:prstGeom prst="rect">
              <a:avLst/>
            </a:prstGeom>
          </p:spPr>
        </p:pic>
        <p:pic>
          <p:nvPicPr>
            <p:cNvPr id="9" name="Picture 8">
              <a:extLst>
                <a:ext uri="{FF2B5EF4-FFF2-40B4-BE49-F238E27FC236}">
                  <a16:creationId xmlns:a16="http://schemas.microsoft.com/office/drawing/2014/main" id="{BF59AA80-0201-F645-95C3-1FF95DA43F6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29001" y="3258938"/>
              <a:ext cx="3790120" cy="3153310"/>
            </a:xfrm>
            <a:prstGeom prst="rect">
              <a:avLst/>
            </a:prstGeom>
          </p:spPr>
        </p:pic>
      </p:grpSp>
      <p:sp>
        <p:nvSpPr>
          <p:cNvPr id="12" name="TextBox 11">
            <a:extLst>
              <a:ext uri="{FF2B5EF4-FFF2-40B4-BE49-F238E27FC236}">
                <a16:creationId xmlns:a16="http://schemas.microsoft.com/office/drawing/2014/main" id="{73654D6F-5156-8F48-8CC9-CBD25023CD1C}"/>
              </a:ext>
            </a:extLst>
          </p:cNvPr>
          <p:cNvSpPr txBox="1"/>
          <p:nvPr/>
        </p:nvSpPr>
        <p:spPr>
          <a:xfrm>
            <a:off x="153082" y="1583113"/>
            <a:ext cx="1446713" cy="2862322"/>
          </a:xfrm>
          <a:prstGeom prst="rect">
            <a:avLst/>
          </a:prstGeom>
          <a:noFill/>
        </p:spPr>
        <p:txBody>
          <a:bodyPr wrap="square" rtlCol="0">
            <a:spAutoFit/>
          </a:bodyPr>
          <a:lstStyle/>
          <a:p>
            <a:r>
              <a:rPr lang="en-US" dirty="0">
                <a:latin typeface="Avenir Roman" panose="02000503020000020003" pitchFamily="2" charset="0"/>
              </a:rPr>
              <a:t>“Protecting Families: A Photo Story About Supportive Housing”</a:t>
            </a:r>
          </a:p>
          <a:p>
            <a:endParaRPr lang="en-US" dirty="0">
              <a:latin typeface="Avenir Roman" panose="02000503020000020003" pitchFamily="2" charset="0"/>
            </a:endParaRPr>
          </a:p>
          <a:p>
            <a:r>
              <a:rPr lang="en-US" i="1" dirty="0">
                <a:latin typeface="Avenir Roman" panose="02000503020000020003" pitchFamily="2" charset="0"/>
              </a:rPr>
              <a:t>How Housing Matters</a:t>
            </a:r>
          </a:p>
        </p:txBody>
      </p:sp>
    </p:spTree>
    <p:extLst>
      <p:ext uri="{BB962C8B-B14F-4D97-AF65-F5344CB8AC3E}">
        <p14:creationId xmlns:p14="http://schemas.microsoft.com/office/powerpoint/2010/main" val="22162578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6AEE863-AA03-5B4F-A01A-F42504ABE975}"/>
              </a:ext>
            </a:extLst>
          </p:cNvPr>
          <p:cNvSpPr/>
          <p:nvPr/>
        </p:nvSpPr>
        <p:spPr>
          <a:xfrm>
            <a:off x="-112625" y="5635655"/>
            <a:ext cx="9317938" cy="163001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D2262E27-B310-0E44-8D8F-F6E202A0CC3A}"/>
              </a:ext>
            </a:extLst>
          </p:cNvPr>
          <p:cNvGrpSpPr/>
          <p:nvPr/>
        </p:nvGrpSpPr>
        <p:grpSpPr>
          <a:xfrm>
            <a:off x="203730" y="138828"/>
            <a:ext cx="4346679" cy="6407746"/>
            <a:chOff x="150721" y="364115"/>
            <a:chExt cx="4346679" cy="6407746"/>
          </a:xfrm>
        </p:grpSpPr>
        <p:pic>
          <p:nvPicPr>
            <p:cNvPr id="9" name="Picture 8">
              <a:extLst>
                <a:ext uri="{FF2B5EF4-FFF2-40B4-BE49-F238E27FC236}">
                  <a16:creationId xmlns:a16="http://schemas.microsoft.com/office/drawing/2014/main" id="{E5970FBB-5056-764C-BBD9-8BA6306C19DC}"/>
                </a:ext>
              </a:extLst>
            </p:cNvPr>
            <p:cNvPicPr>
              <a:picLocks noChangeAspect="1"/>
            </p:cNvPicPr>
            <p:nvPr/>
          </p:nvPicPr>
          <p:blipFill rotWithShape="1">
            <a:blip r:embed="rId2"/>
            <a:srcRect/>
            <a:stretch/>
          </p:blipFill>
          <p:spPr>
            <a:xfrm>
              <a:off x="150721" y="364115"/>
              <a:ext cx="4346679" cy="5075583"/>
            </a:xfrm>
            <a:prstGeom prst="rect">
              <a:avLst/>
            </a:prstGeom>
          </p:spPr>
        </p:pic>
        <p:pic>
          <p:nvPicPr>
            <p:cNvPr id="11" name="Picture 10">
              <a:extLst>
                <a:ext uri="{FF2B5EF4-FFF2-40B4-BE49-F238E27FC236}">
                  <a16:creationId xmlns:a16="http://schemas.microsoft.com/office/drawing/2014/main" id="{B9253E21-E679-744E-955C-9B275EAC764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0721" y="5439698"/>
              <a:ext cx="4328548" cy="1332163"/>
            </a:xfrm>
            <a:prstGeom prst="rect">
              <a:avLst/>
            </a:prstGeom>
          </p:spPr>
        </p:pic>
      </p:grpSp>
      <p:pic>
        <p:nvPicPr>
          <p:cNvPr id="17" name="Picture 16">
            <a:extLst>
              <a:ext uri="{FF2B5EF4-FFF2-40B4-BE49-F238E27FC236}">
                <a16:creationId xmlns:a16="http://schemas.microsoft.com/office/drawing/2014/main" id="{34E1B129-43E6-CD4F-83D0-0F56B87984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93591" y="3028602"/>
            <a:ext cx="4611722" cy="1925095"/>
          </a:xfrm>
          <a:prstGeom prst="rect">
            <a:avLst/>
          </a:prstGeom>
        </p:spPr>
      </p:pic>
      <p:pic>
        <p:nvPicPr>
          <p:cNvPr id="21" name="Picture 20">
            <a:extLst>
              <a:ext uri="{FF2B5EF4-FFF2-40B4-BE49-F238E27FC236}">
                <a16:creationId xmlns:a16="http://schemas.microsoft.com/office/drawing/2014/main" id="{A5D19641-378D-A144-A434-9291754BBA1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93591" y="4900688"/>
            <a:ext cx="4550409" cy="1797282"/>
          </a:xfrm>
          <a:prstGeom prst="rect">
            <a:avLst/>
          </a:prstGeom>
        </p:spPr>
      </p:pic>
      <p:sp>
        <p:nvSpPr>
          <p:cNvPr id="22" name="TextBox 21">
            <a:extLst>
              <a:ext uri="{FF2B5EF4-FFF2-40B4-BE49-F238E27FC236}">
                <a16:creationId xmlns:a16="http://schemas.microsoft.com/office/drawing/2014/main" id="{194C1020-4689-D14A-902F-F716A21ED6A3}"/>
              </a:ext>
            </a:extLst>
          </p:cNvPr>
          <p:cNvSpPr txBox="1"/>
          <p:nvPr/>
        </p:nvSpPr>
        <p:spPr>
          <a:xfrm>
            <a:off x="5209816" y="1123063"/>
            <a:ext cx="3317957" cy="646331"/>
          </a:xfrm>
          <a:prstGeom prst="rect">
            <a:avLst/>
          </a:prstGeom>
          <a:noFill/>
        </p:spPr>
        <p:txBody>
          <a:bodyPr wrap="square" rtlCol="0">
            <a:spAutoFit/>
          </a:bodyPr>
          <a:lstStyle/>
          <a:p>
            <a:r>
              <a:rPr lang="en-US" dirty="0">
                <a:latin typeface="Avenir Roman" panose="02000503020000020003" pitchFamily="2" charset="0"/>
              </a:rPr>
              <a:t>Open Communities</a:t>
            </a:r>
          </a:p>
          <a:p>
            <a:r>
              <a:rPr lang="en-US" dirty="0">
                <a:latin typeface="Avenir Roman" panose="02000503020000020003" pitchFamily="2" charset="0"/>
                <a:hlinkClick r:id="rId6"/>
              </a:rPr>
              <a:t>http://open-communities.org/</a:t>
            </a:r>
            <a:r>
              <a:rPr lang="en-US" dirty="0">
                <a:latin typeface="Avenir Roman" panose="02000503020000020003" pitchFamily="2" charset="0"/>
              </a:rPr>
              <a:t> </a:t>
            </a:r>
          </a:p>
        </p:txBody>
      </p:sp>
    </p:spTree>
    <p:extLst>
      <p:ext uri="{BB962C8B-B14F-4D97-AF65-F5344CB8AC3E}">
        <p14:creationId xmlns:p14="http://schemas.microsoft.com/office/powerpoint/2010/main" val="2953507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70AA22-D12C-B944-B1BC-0B487CBE65F5}"/>
              </a:ext>
            </a:extLst>
          </p:cNvPr>
          <p:cNvGrpSpPr/>
          <p:nvPr/>
        </p:nvGrpSpPr>
        <p:grpSpPr>
          <a:xfrm>
            <a:off x="4310562" y="132520"/>
            <a:ext cx="4555142" cy="6505460"/>
            <a:chOff x="2276354" y="133879"/>
            <a:chExt cx="4555142" cy="6505460"/>
          </a:xfrm>
        </p:grpSpPr>
        <p:pic>
          <p:nvPicPr>
            <p:cNvPr id="3" name="Picture 2">
              <a:extLst>
                <a:ext uri="{FF2B5EF4-FFF2-40B4-BE49-F238E27FC236}">
                  <a16:creationId xmlns:a16="http://schemas.microsoft.com/office/drawing/2014/main" id="{28428889-E76C-4442-B57D-A87F71FA24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8404" y="133879"/>
              <a:ext cx="4543092" cy="2501319"/>
            </a:xfrm>
            <a:prstGeom prst="rect">
              <a:avLst/>
            </a:prstGeom>
          </p:spPr>
        </p:pic>
        <p:pic>
          <p:nvPicPr>
            <p:cNvPr id="4" name="Picture 3">
              <a:extLst>
                <a:ext uri="{FF2B5EF4-FFF2-40B4-BE49-F238E27FC236}">
                  <a16:creationId xmlns:a16="http://schemas.microsoft.com/office/drawing/2014/main" id="{8BC5F36D-CB8B-B840-B85C-EA584657D9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6354" y="2635198"/>
              <a:ext cx="4543197" cy="2625915"/>
            </a:xfrm>
            <a:prstGeom prst="rect">
              <a:avLst/>
            </a:prstGeom>
          </p:spPr>
        </p:pic>
        <p:pic>
          <p:nvPicPr>
            <p:cNvPr id="5" name="Picture 4">
              <a:extLst>
                <a:ext uri="{FF2B5EF4-FFF2-40B4-BE49-F238E27FC236}">
                  <a16:creationId xmlns:a16="http://schemas.microsoft.com/office/drawing/2014/main" id="{FD761BF7-7CF0-F24D-B773-C753756BBDB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76354" y="5261113"/>
              <a:ext cx="4552969" cy="1378226"/>
            </a:xfrm>
            <a:prstGeom prst="rect">
              <a:avLst/>
            </a:prstGeom>
          </p:spPr>
        </p:pic>
      </p:grpSp>
      <p:sp>
        <p:nvSpPr>
          <p:cNvPr id="6" name="TextBox 5">
            <a:extLst>
              <a:ext uri="{FF2B5EF4-FFF2-40B4-BE49-F238E27FC236}">
                <a16:creationId xmlns:a16="http://schemas.microsoft.com/office/drawing/2014/main" id="{CA15F0DE-287F-404C-9BFD-783A91382085}"/>
              </a:ext>
            </a:extLst>
          </p:cNvPr>
          <p:cNvSpPr txBox="1"/>
          <p:nvPr/>
        </p:nvSpPr>
        <p:spPr>
          <a:xfrm>
            <a:off x="359520" y="1987508"/>
            <a:ext cx="3536619" cy="923330"/>
          </a:xfrm>
          <a:prstGeom prst="rect">
            <a:avLst/>
          </a:prstGeom>
          <a:noFill/>
        </p:spPr>
        <p:txBody>
          <a:bodyPr wrap="square" rtlCol="0">
            <a:spAutoFit/>
          </a:bodyPr>
          <a:lstStyle/>
          <a:p>
            <a:r>
              <a:rPr lang="en-US" dirty="0">
                <a:latin typeface="Avenir Roman" panose="02000503020000020003" pitchFamily="2" charset="0"/>
              </a:rPr>
              <a:t>Chicago Foundation for Women</a:t>
            </a:r>
          </a:p>
          <a:p>
            <a:r>
              <a:rPr lang="en-US" dirty="0">
                <a:latin typeface="Avenir Roman" panose="02000503020000020003" pitchFamily="2" charset="0"/>
              </a:rPr>
              <a:t>2017 Annual Report</a:t>
            </a:r>
          </a:p>
          <a:p>
            <a:r>
              <a:rPr lang="en-US" dirty="0">
                <a:latin typeface="Avenir Roman" panose="02000503020000020003" pitchFamily="2" charset="0"/>
                <a:hlinkClick r:id="rId5"/>
              </a:rPr>
              <a:t>http://takeaction.cfw.org/</a:t>
            </a:r>
            <a:r>
              <a:rPr lang="en-US" dirty="0">
                <a:latin typeface="Avenir Roman" panose="02000503020000020003" pitchFamily="2" charset="0"/>
              </a:rPr>
              <a:t> </a:t>
            </a:r>
          </a:p>
        </p:txBody>
      </p:sp>
    </p:spTree>
    <p:extLst>
      <p:ext uri="{BB962C8B-B14F-4D97-AF65-F5344CB8AC3E}">
        <p14:creationId xmlns:p14="http://schemas.microsoft.com/office/powerpoint/2010/main" val="8175525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FEE76AF-CE51-5C4B-B2DF-419601648927}"/>
              </a:ext>
            </a:extLst>
          </p:cNvPr>
          <p:cNvSpPr/>
          <p:nvPr/>
        </p:nvSpPr>
        <p:spPr>
          <a:xfrm>
            <a:off x="7480300" y="4851400"/>
            <a:ext cx="1676400" cy="177191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F2C86C4-2828-CC40-9AEC-C3D60023843D}"/>
              </a:ext>
            </a:extLst>
          </p:cNvPr>
          <p:cNvSpPr txBox="1"/>
          <p:nvPr/>
        </p:nvSpPr>
        <p:spPr>
          <a:xfrm>
            <a:off x="4907663" y="4319581"/>
            <a:ext cx="3525397" cy="2308324"/>
          </a:xfrm>
          <a:prstGeom prst="rect">
            <a:avLst/>
          </a:prstGeom>
          <a:noFill/>
        </p:spPr>
        <p:txBody>
          <a:bodyPr wrap="square" rtlCol="0">
            <a:spAutoFit/>
          </a:bodyPr>
          <a:lstStyle/>
          <a:p>
            <a:r>
              <a:rPr lang="en-US" sz="1600" dirty="0">
                <a:latin typeface="Avenir Roman" panose="02000503020000020003" pitchFamily="2" charset="0"/>
              </a:rPr>
              <a:t>“This exhibit has allowed community researchers to provide a human context for the cold statistics used to describe San Francisco’s housing crisis. It has the potential to ground public dialogue about housing insecurity and its solutions more fully within the reality of peoples’ lived experiences.”</a:t>
            </a:r>
          </a:p>
        </p:txBody>
      </p:sp>
      <p:pic>
        <p:nvPicPr>
          <p:cNvPr id="3" name="Picture 2">
            <a:extLst>
              <a:ext uri="{FF2B5EF4-FFF2-40B4-BE49-F238E27FC236}">
                <a16:creationId xmlns:a16="http://schemas.microsoft.com/office/drawing/2014/main" id="{3ED9420D-B290-EC47-BCE5-DDDEC638B4B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116293"/>
            <a:ext cx="3751351" cy="4741707"/>
          </a:xfrm>
          <a:prstGeom prst="rect">
            <a:avLst/>
          </a:prstGeom>
        </p:spPr>
      </p:pic>
      <p:sp>
        <p:nvSpPr>
          <p:cNvPr id="4" name="TextBox 3">
            <a:extLst>
              <a:ext uri="{FF2B5EF4-FFF2-40B4-BE49-F238E27FC236}">
                <a16:creationId xmlns:a16="http://schemas.microsoft.com/office/drawing/2014/main" id="{8CAADA1F-ABD2-7444-9925-7FA09D6D1152}"/>
              </a:ext>
            </a:extLst>
          </p:cNvPr>
          <p:cNvSpPr txBox="1"/>
          <p:nvPr/>
        </p:nvSpPr>
        <p:spPr>
          <a:xfrm>
            <a:off x="220337" y="209140"/>
            <a:ext cx="5202563" cy="1569660"/>
          </a:xfrm>
          <a:prstGeom prst="rect">
            <a:avLst/>
          </a:prstGeom>
          <a:noFill/>
        </p:spPr>
        <p:txBody>
          <a:bodyPr wrap="square" rtlCol="0">
            <a:spAutoFit/>
          </a:bodyPr>
          <a:lstStyle/>
          <a:p>
            <a:r>
              <a:rPr lang="en-US" sz="2400" i="1" dirty="0">
                <a:latin typeface="Avenir Roman" panose="02000503020000020003" pitchFamily="2" charset="0"/>
              </a:rPr>
              <a:t>An American Dream? </a:t>
            </a:r>
          </a:p>
          <a:p>
            <a:r>
              <a:rPr lang="en-US" dirty="0">
                <a:latin typeface="Avenir Roman" panose="02000503020000020003" pitchFamily="2" charset="0"/>
              </a:rPr>
              <a:t>Photo Voice Exhibition / Community Assessment for Safe &amp; Affordable Housing (2016)</a:t>
            </a:r>
          </a:p>
          <a:p>
            <a:endParaRPr lang="en-US" i="1" dirty="0"/>
          </a:p>
          <a:p>
            <a:endParaRPr lang="en-US" dirty="0"/>
          </a:p>
        </p:txBody>
      </p:sp>
      <p:sp>
        <p:nvSpPr>
          <p:cNvPr id="5" name="TextBox 4">
            <a:extLst>
              <a:ext uri="{FF2B5EF4-FFF2-40B4-BE49-F238E27FC236}">
                <a16:creationId xmlns:a16="http://schemas.microsoft.com/office/drawing/2014/main" id="{6B432492-AAE3-CB48-8475-21CF788CA513}"/>
              </a:ext>
            </a:extLst>
          </p:cNvPr>
          <p:cNvSpPr txBox="1"/>
          <p:nvPr/>
        </p:nvSpPr>
        <p:spPr>
          <a:xfrm>
            <a:off x="233776" y="1232834"/>
            <a:ext cx="3830223" cy="1015663"/>
          </a:xfrm>
          <a:prstGeom prst="rect">
            <a:avLst/>
          </a:prstGeom>
          <a:noFill/>
        </p:spPr>
        <p:txBody>
          <a:bodyPr wrap="square" rtlCol="0">
            <a:spAutoFit/>
          </a:bodyPr>
          <a:lstStyle/>
          <a:p>
            <a:r>
              <a:rPr lang="en-US" sz="1400" dirty="0">
                <a:latin typeface="Avenir Roman" panose="02000503020000020003" pitchFamily="2" charset="0"/>
              </a:rPr>
              <a:t>Mission Economic Development Association, Mission Promise Neighborhood Project, &amp; San Francisco Department of Public Health</a:t>
            </a:r>
          </a:p>
          <a:p>
            <a:endParaRPr lang="en-US" dirty="0"/>
          </a:p>
        </p:txBody>
      </p:sp>
      <p:pic>
        <p:nvPicPr>
          <p:cNvPr id="6" name="Picture 5">
            <a:extLst>
              <a:ext uri="{FF2B5EF4-FFF2-40B4-BE49-F238E27FC236}">
                <a16:creationId xmlns:a16="http://schemas.microsoft.com/office/drawing/2014/main" id="{F742218B-E9B3-C341-AF2C-DBFB2998F0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4748270" y="1056086"/>
            <a:ext cx="4123720" cy="3215704"/>
          </a:xfrm>
          <a:prstGeom prst="rect">
            <a:avLst/>
          </a:prstGeom>
        </p:spPr>
      </p:pic>
    </p:spTree>
    <p:extLst>
      <p:ext uri="{BB962C8B-B14F-4D97-AF65-F5344CB8AC3E}">
        <p14:creationId xmlns:p14="http://schemas.microsoft.com/office/powerpoint/2010/main" val="21369599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B50DD-F040-2541-BDDD-4C5B7FB8F777}"/>
              </a:ext>
            </a:extLst>
          </p:cNvPr>
          <p:cNvSpPr>
            <a:spLocks noGrp="1"/>
          </p:cNvSpPr>
          <p:nvPr>
            <p:ph type="title"/>
          </p:nvPr>
        </p:nvSpPr>
        <p:spPr>
          <a:xfrm>
            <a:off x="722313" y="3368232"/>
            <a:ext cx="7772400" cy="1362075"/>
          </a:xfrm>
        </p:spPr>
        <p:txBody>
          <a:bodyPr anchor="ctr"/>
          <a:lstStyle/>
          <a:p>
            <a:pPr algn="ctr"/>
            <a:r>
              <a:rPr lang="en-US" dirty="0"/>
              <a:t>Questions?</a:t>
            </a:r>
          </a:p>
        </p:txBody>
      </p:sp>
      <p:sp>
        <p:nvSpPr>
          <p:cNvPr id="3" name="Title 1">
            <a:extLst>
              <a:ext uri="{FF2B5EF4-FFF2-40B4-BE49-F238E27FC236}">
                <a16:creationId xmlns:a16="http://schemas.microsoft.com/office/drawing/2014/main" id="{E7260F1D-6166-704F-87D1-CB3582D87089}"/>
              </a:ext>
            </a:extLst>
          </p:cNvPr>
          <p:cNvSpPr txBox="1">
            <a:spLocks/>
          </p:cNvSpPr>
          <p:nvPr/>
        </p:nvSpPr>
        <p:spPr>
          <a:xfrm>
            <a:off x="722313" y="930354"/>
            <a:ext cx="1749954" cy="742950"/>
          </a:xfrm>
          <a:prstGeom prst="rect">
            <a:avLst/>
          </a:prstGeom>
        </p:spPr>
        <p:txBody>
          <a:bodyPr vert="horz" lIns="91440" tIns="45720" rIns="91440" bIns="45720" rtlCol="0" anchor="t">
            <a:normAutofit/>
          </a:bodyPr>
          <a:lst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sz="2800" b="1" dirty="0">
                <a:solidFill>
                  <a:schemeClr val="tx1"/>
                </a:solidFill>
                <a:latin typeface="Avenir Roman" panose="02000503020000020003" pitchFamily="2" charset="0"/>
              </a:rPr>
              <a:t>Contact</a:t>
            </a:r>
          </a:p>
        </p:txBody>
      </p:sp>
      <p:sp>
        <p:nvSpPr>
          <p:cNvPr id="4" name="Content Placeholder 2">
            <a:extLst>
              <a:ext uri="{FF2B5EF4-FFF2-40B4-BE49-F238E27FC236}">
                <a16:creationId xmlns:a16="http://schemas.microsoft.com/office/drawing/2014/main" id="{12BE8E38-05EE-DA4D-9824-868BE2B9C201}"/>
              </a:ext>
            </a:extLst>
          </p:cNvPr>
          <p:cNvSpPr txBox="1">
            <a:spLocks/>
          </p:cNvSpPr>
          <p:nvPr/>
        </p:nvSpPr>
        <p:spPr>
          <a:xfrm>
            <a:off x="722313" y="1442496"/>
            <a:ext cx="3522309" cy="1345860"/>
          </a:xfrm>
          <a:prstGeom prst="rect">
            <a:avLst/>
          </a:prstGeom>
        </p:spPr>
        <p:txBody>
          <a:bodyPr vert="horz" lIns="91440" tIns="45720" rIns="91440" bIns="45720" rtlCol="0">
            <a:norm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b="1" dirty="0">
                <a:solidFill>
                  <a:schemeClr val="tx1"/>
                </a:solidFill>
                <a:latin typeface="Avenir Roman" panose="02000503020000020003" pitchFamily="2" charset="0"/>
              </a:rPr>
              <a:t>Marissa </a:t>
            </a:r>
            <a:r>
              <a:rPr lang="en-US" b="1" dirty="0" err="1">
                <a:solidFill>
                  <a:schemeClr val="tx1"/>
                </a:solidFill>
                <a:latin typeface="Avenir Roman" panose="02000503020000020003" pitchFamily="2" charset="0"/>
              </a:rPr>
              <a:t>Diekhoff</a:t>
            </a:r>
            <a:endParaRPr lang="en-US" b="1" dirty="0">
              <a:solidFill>
                <a:schemeClr val="tx1"/>
              </a:solidFill>
              <a:latin typeface="Avenir Roman" panose="02000503020000020003"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dirty="0" err="1">
                <a:solidFill>
                  <a:schemeClr val="tx1"/>
                </a:solidFill>
                <a:latin typeface="Avenir Roman" panose="02000503020000020003" pitchFamily="2" charset="0"/>
              </a:rPr>
              <a:t>marissa@housingactionil.org</a:t>
            </a:r>
            <a:endParaRPr lang="en-US" dirty="0">
              <a:solidFill>
                <a:schemeClr val="tx1"/>
              </a:solidFill>
              <a:latin typeface="Avenir Roman" panose="02000503020000020003" pitchFamily="2" charset="0"/>
            </a:endParaRPr>
          </a:p>
          <a:p>
            <a:pPr marL="0" indent="0" defTabSz="914400">
              <a:lnSpc>
                <a:spcPct val="100000"/>
              </a:lnSpc>
              <a:spcBef>
                <a:spcPts val="0"/>
              </a:spcBef>
              <a:spcAft>
                <a:spcPts val="0"/>
              </a:spcAft>
              <a:buNone/>
            </a:pPr>
            <a:r>
              <a:rPr lang="en-US" dirty="0">
                <a:solidFill>
                  <a:schemeClr val="tx1"/>
                </a:solidFill>
                <a:latin typeface="Avenir Roman" panose="02000503020000020003" pitchFamily="2" charset="0"/>
              </a:rPr>
              <a:t>312.939.6074 x109</a:t>
            </a:r>
          </a:p>
          <a:p>
            <a:pPr marL="0" marR="0" lvl="0" indent="0" defTabSz="914400" eaLnBrk="1" fontAlgn="auto" latinLnBrk="0" hangingPunct="1">
              <a:lnSpc>
                <a:spcPct val="100000"/>
              </a:lnSpc>
              <a:spcBef>
                <a:spcPts val="0"/>
              </a:spcBef>
              <a:spcAft>
                <a:spcPts val="0"/>
              </a:spcAft>
              <a:buClrTx/>
              <a:buSzTx/>
              <a:buFontTx/>
              <a:buNone/>
              <a:tabLst/>
              <a:defRPr/>
            </a:pPr>
            <a:r>
              <a:rPr lang="en-US" dirty="0" err="1">
                <a:solidFill>
                  <a:schemeClr val="tx1"/>
                </a:solidFill>
                <a:latin typeface="Avenir Roman" panose="02000503020000020003" pitchFamily="2" charset="0"/>
              </a:rPr>
              <a:t>mdiekhoffportfolio.com</a:t>
            </a:r>
            <a:endParaRPr lang="en-US" dirty="0">
              <a:solidFill>
                <a:schemeClr val="tx1"/>
              </a:solidFill>
              <a:latin typeface="Avenir Roman" panose="02000503020000020003"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5" name="Title 1">
            <a:extLst>
              <a:ext uri="{FF2B5EF4-FFF2-40B4-BE49-F238E27FC236}">
                <a16:creationId xmlns:a16="http://schemas.microsoft.com/office/drawing/2014/main" id="{CBB62776-8858-A948-BFA1-DEA9DCCDB245}"/>
              </a:ext>
            </a:extLst>
          </p:cNvPr>
          <p:cNvSpPr txBox="1">
            <a:spLocks/>
          </p:cNvSpPr>
          <p:nvPr/>
        </p:nvSpPr>
        <p:spPr>
          <a:xfrm>
            <a:off x="4972403" y="930354"/>
            <a:ext cx="3392663" cy="512142"/>
          </a:xfrm>
          <a:prstGeom prst="rect">
            <a:avLst/>
          </a:prstGeom>
        </p:spPr>
        <p:txBody>
          <a:bodyPr vert="horz" lIns="91440" tIns="45720" rIns="91440" bIns="45720" rtlCol="0" anchor="t">
            <a:normAutofit fontScale="92500"/>
          </a:bodyPr>
          <a:lst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sz="2800" b="1" dirty="0">
                <a:solidFill>
                  <a:schemeClr val="tx1"/>
                </a:solidFill>
                <a:latin typeface="Avenir Roman" panose="02000503020000020003" pitchFamily="2" charset="0"/>
              </a:rPr>
              <a:t>Additional Materials</a:t>
            </a:r>
          </a:p>
        </p:txBody>
      </p:sp>
      <p:sp>
        <p:nvSpPr>
          <p:cNvPr id="6" name="Content Placeholder 2">
            <a:extLst>
              <a:ext uri="{FF2B5EF4-FFF2-40B4-BE49-F238E27FC236}">
                <a16:creationId xmlns:a16="http://schemas.microsoft.com/office/drawing/2014/main" id="{EDE98166-45CC-174B-A4DF-EFCB946B8A64}"/>
              </a:ext>
            </a:extLst>
          </p:cNvPr>
          <p:cNvSpPr txBox="1">
            <a:spLocks/>
          </p:cNvSpPr>
          <p:nvPr/>
        </p:nvSpPr>
        <p:spPr>
          <a:xfrm>
            <a:off x="4972404" y="1442496"/>
            <a:ext cx="3522309" cy="1345860"/>
          </a:xfrm>
          <a:prstGeom prst="rect">
            <a:avLst/>
          </a:prstGeom>
        </p:spPr>
        <p:txBody>
          <a:bodyPr vert="horz" lIns="91440" tIns="45720" rIns="91440" bIns="45720" rtlCol="0">
            <a:norm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defTabSz="914400">
              <a:lnSpc>
                <a:spcPct val="100000"/>
              </a:lnSpc>
              <a:spcBef>
                <a:spcPts val="0"/>
              </a:spcBef>
              <a:spcAft>
                <a:spcPts val="0"/>
              </a:spcAft>
              <a:buFont typeface="Arial" panose="020B0604020202020204" pitchFamily="34" charset="0"/>
              <a:buChar char="•"/>
              <a:defRPr/>
            </a:pPr>
            <a:r>
              <a:rPr lang="en-US" dirty="0">
                <a:solidFill>
                  <a:schemeClr val="tx1"/>
                </a:solidFill>
                <a:latin typeface="Avenir Roman" panose="02000503020000020003" pitchFamily="2" charset="0"/>
              </a:rPr>
              <a:t>Photography resources</a:t>
            </a:r>
          </a:p>
          <a:p>
            <a:pPr defTabSz="914400">
              <a:lnSpc>
                <a:spcPct val="100000"/>
              </a:lnSpc>
              <a:spcBef>
                <a:spcPts val="0"/>
              </a:spcBef>
              <a:spcAft>
                <a:spcPts val="0"/>
              </a:spcAft>
              <a:buFont typeface="Arial" panose="020B0604020202020204" pitchFamily="34" charset="0"/>
              <a:buChar char="•"/>
              <a:defRPr/>
            </a:pPr>
            <a:r>
              <a:rPr lang="en-US" dirty="0">
                <a:solidFill>
                  <a:schemeClr val="tx1"/>
                </a:solidFill>
                <a:latin typeface="Avenir Roman" panose="02000503020000020003" pitchFamily="2" charset="0"/>
              </a:rPr>
              <a:t>Guide to digital cameras</a:t>
            </a:r>
          </a:p>
          <a:p>
            <a:pPr defTabSz="914400">
              <a:lnSpc>
                <a:spcPct val="100000"/>
              </a:lnSpc>
              <a:spcBef>
                <a:spcPts val="0"/>
              </a:spcBef>
              <a:spcAft>
                <a:spcPts val="0"/>
              </a:spcAft>
              <a:buFont typeface="Arial" panose="020B0604020202020204" pitchFamily="34" charset="0"/>
              <a:buChar char="•"/>
              <a:defRPr/>
            </a:pPr>
            <a:r>
              <a:rPr lang="en-US" dirty="0">
                <a:solidFill>
                  <a:schemeClr val="tx1"/>
                </a:solidFill>
                <a:latin typeface="Avenir Roman" panose="02000503020000020003" pitchFamily="2" charset="0"/>
              </a:rPr>
              <a:t>Sample shot list</a:t>
            </a:r>
          </a:p>
        </p:txBody>
      </p:sp>
    </p:spTree>
    <p:extLst>
      <p:ext uri="{BB962C8B-B14F-4D97-AF65-F5344CB8AC3E}">
        <p14:creationId xmlns:p14="http://schemas.microsoft.com/office/powerpoint/2010/main" val="25319048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8BB39-CF70-2748-83F6-F3C9DDE66E7A}"/>
              </a:ext>
            </a:extLst>
          </p:cNvPr>
          <p:cNvSpPr>
            <a:spLocks noGrp="1"/>
          </p:cNvSpPr>
          <p:nvPr>
            <p:ph type="ctrTitle"/>
          </p:nvPr>
        </p:nvSpPr>
        <p:spPr/>
        <p:txBody>
          <a:bodyPr/>
          <a:lstStyle/>
          <a:p>
            <a:r>
              <a:rPr lang="en-US" b="1" dirty="0"/>
              <a:t>Discussion</a:t>
            </a:r>
          </a:p>
        </p:txBody>
      </p:sp>
      <p:sp>
        <p:nvSpPr>
          <p:cNvPr id="3" name="Subtitle 2">
            <a:extLst>
              <a:ext uri="{FF2B5EF4-FFF2-40B4-BE49-F238E27FC236}">
                <a16:creationId xmlns:a16="http://schemas.microsoft.com/office/drawing/2014/main" id="{69285B33-2A31-0444-8279-CF0E62BB2DD6}"/>
              </a:ext>
            </a:extLst>
          </p:cNvPr>
          <p:cNvSpPr>
            <a:spLocks noGrp="1"/>
          </p:cNvSpPr>
          <p:nvPr>
            <p:ph type="subTitle" idx="1"/>
          </p:nvPr>
        </p:nvSpPr>
        <p:spPr/>
        <p:txBody>
          <a:bodyPr/>
          <a:lstStyle/>
          <a:p>
            <a:r>
              <a:rPr lang="en-US" dirty="0"/>
              <a:t>NACEDA Photo Bank</a:t>
            </a:r>
          </a:p>
          <a:p>
            <a:r>
              <a:rPr lang="en-US" dirty="0"/>
              <a:t>Suzanne Gunther</a:t>
            </a:r>
          </a:p>
          <a:p>
            <a:r>
              <a:rPr lang="en-US" dirty="0"/>
              <a:t>Marissa Diekhoff</a:t>
            </a:r>
          </a:p>
        </p:txBody>
      </p:sp>
    </p:spTree>
    <p:extLst>
      <p:ext uri="{BB962C8B-B14F-4D97-AF65-F5344CB8AC3E}">
        <p14:creationId xmlns:p14="http://schemas.microsoft.com/office/powerpoint/2010/main" val="774142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A1301DC4-3D01-0E43-840B-280BAB6CA320}"/>
              </a:ext>
            </a:extLst>
          </p:cNvPr>
          <p:cNvGraphicFramePr/>
          <p:nvPr>
            <p:extLst>
              <p:ext uri="{D42A27DB-BD31-4B8C-83A1-F6EECF244321}">
                <p14:modId xmlns:p14="http://schemas.microsoft.com/office/powerpoint/2010/main" val="1094482636"/>
              </p:ext>
            </p:extLst>
          </p:nvPr>
        </p:nvGraphicFramePr>
        <p:xfrm>
          <a:off x="868680" y="405522"/>
          <a:ext cx="7406640" cy="51230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ounded Rectangle 2">
            <a:extLst>
              <a:ext uri="{FF2B5EF4-FFF2-40B4-BE49-F238E27FC236}">
                <a16:creationId xmlns:a16="http://schemas.microsoft.com/office/drawing/2014/main" id="{68C31200-68A7-6447-83F6-9FB374C21DB3}"/>
              </a:ext>
            </a:extLst>
          </p:cNvPr>
          <p:cNvSpPr/>
          <p:nvPr/>
        </p:nvSpPr>
        <p:spPr>
          <a:xfrm>
            <a:off x="464234" y="5198013"/>
            <a:ext cx="1800664" cy="661182"/>
          </a:xfrm>
          <a:prstGeom prst="roundRect">
            <a:avLst/>
          </a:prstGeom>
          <a:solidFill>
            <a:schemeClr val="tx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Avenir" panose="02000503020000020003" pitchFamily="2" charset="0"/>
              </a:rPr>
              <a:t>AmeriCorps VISTA Network</a:t>
            </a:r>
          </a:p>
        </p:txBody>
      </p:sp>
      <p:sp>
        <p:nvSpPr>
          <p:cNvPr id="4" name="Rounded Rectangle 3">
            <a:extLst>
              <a:ext uri="{FF2B5EF4-FFF2-40B4-BE49-F238E27FC236}">
                <a16:creationId xmlns:a16="http://schemas.microsoft.com/office/drawing/2014/main" id="{BFD19D56-3D10-D14E-B7D1-262214138889}"/>
              </a:ext>
            </a:extLst>
          </p:cNvPr>
          <p:cNvSpPr/>
          <p:nvPr/>
        </p:nvSpPr>
        <p:spPr>
          <a:xfrm>
            <a:off x="5287108" y="511127"/>
            <a:ext cx="1800664" cy="661182"/>
          </a:xfrm>
          <a:prstGeom prst="roundRect">
            <a:avLst/>
          </a:prstGeom>
          <a:solidFill>
            <a:schemeClr val="tx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Avenir" panose="02000503020000020003" pitchFamily="2" charset="0"/>
              </a:rPr>
              <a:t>HUD Intermediary</a:t>
            </a:r>
          </a:p>
        </p:txBody>
      </p:sp>
    </p:spTree>
    <p:extLst>
      <p:ext uri="{BB962C8B-B14F-4D97-AF65-F5344CB8AC3E}">
        <p14:creationId xmlns:p14="http://schemas.microsoft.com/office/powerpoint/2010/main" val="338254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58B1A-0AFF-7448-9174-749391CBB17A}"/>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8BB8D109-B3DC-4B40-86E6-1C192228084B}"/>
              </a:ext>
            </a:extLst>
          </p:cNvPr>
          <p:cNvSpPr>
            <a:spLocks noGrp="1"/>
          </p:cNvSpPr>
          <p:nvPr>
            <p:ph idx="1"/>
          </p:nvPr>
        </p:nvSpPr>
        <p:spPr/>
        <p:txBody>
          <a:bodyPr/>
          <a:lstStyle/>
          <a:p>
            <a:r>
              <a:rPr lang="en-US" dirty="0"/>
              <a:t>Introduction to Image-Making</a:t>
            </a:r>
          </a:p>
          <a:p>
            <a:r>
              <a:rPr lang="en-US" dirty="0"/>
              <a:t>Composing with Intention</a:t>
            </a:r>
          </a:p>
          <a:p>
            <a:r>
              <a:rPr lang="en-US" dirty="0"/>
              <a:t>Curating the Narrative</a:t>
            </a:r>
          </a:p>
        </p:txBody>
      </p:sp>
    </p:spTree>
    <p:extLst>
      <p:ext uri="{BB962C8B-B14F-4D97-AF65-F5344CB8AC3E}">
        <p14:creationId xmlns:p14="http://schemas.microsoft.com/office/powerpoint/2010/main" val="3553929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00F6A-FB94-BC4C-B3D9-59EFA2FF28A6}"/>
              </a:ext>
            </a:extLst>
          </p:cNvPr>
          <p:cNvSpPr>
            <a:spLocks noGrp="1"/>
          </p:cNvSpPr>
          <p:nvPr>
            <p:ph type="title"/>
          </p:nvPr>
        </p:nvSpPr>
        <p:spPr/>
        <p:txBody>
          <a:bodyPr/>
          <a:lstStyle/>
          <a:p>
            <a:r>
              <a:rPr lang="en-US" dirty="0"/>
              <a:t>Introduction to </a:t>
            </a:r>
            <a:br>
              <a:rPr lang="en-US" dirty="0"/>
            </a:br>
            <a:r>
              <a:rPr lang="en-US" dirty="0"/>
              <a:t>image-making</a:t>
            </a:r>
          </a:p>
        </p:txBody>
      </p:sp>
    </p:spTree>
    <p:extLst>
      <p:ext uri="{BB962C8B-B14F-4D97-AF65-F5344CB8AC3E}">
        <p14:creationId xmlns:p14="http://schemas.microsoft.com/office/powerpoint/2010/main" val="1100764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030EAE-A58B-CA44-A273-EAF43A9F2FCF}"/>
              </a:ext>
            </a:extLst>
          </p:cNvPr>
          <p:cNvSpPr>
            <a:spLocks noGrp="1"/>
          </p:cNvSpPr>
          <p:nvPr>
            <p:ph type="title"/>
          </p:nvPr>
        </p:nvSpPr>
        <p:spPr>
          <a:solidFill>
            <a:srgbClr val="993333"/>
          </a:solidFill>
        </p:spPr>
        <p:style>
          <a:lnRef idx="2">
            <a:schemeClr val="dk1"/>
          </a:lnRef>
          <a:fillRef idx="1">
            <a:schemeClr val="lt1"/>
          </a:fillRef>
          <a:effectRef idx="0">
            <a:schemeClr val="dk1"/>
          </a:effectRef>
          <a:fontRef idx="minor">
            <a:schemeClr val="dk1"/>
          </a:fontRef>
        </p:style>
        <p:txBody>
          <a:bodyPr anchor="ctr"/>
          <a:lstStyle/>
          <a:p>
            <a:pPr algn="ctr"/>
            <a:r>
              <a:rPr lang="en-US" dirty="0">
                <a:solidFill>
                  <a:schemeClr val="bg1"/>
                </a:solidFill>
              </a:rPr>
              <a:t>Dan Hill, </a:t>
            </a:r>
            <a:r>
              <a:rPr lang="en-US" i="1" dirty="0" err="1">
                <a:solidFill>
                  <a:schemeClr val="bg1"/>
                </a:solidFill>
              </a:rPr>
              <a:t>Emotionomics</a:t>
            </a:r>
            <a:endParaRPr lang="en-US" dirty="0">
              <a:solidFill>
                <a:schemeClr val="bg1"/>
              </a:solidFill>
            </a:endParaRPr>
          </a:p>
        </p:txBody>
      </p:sp>
      <p:sp>
        <p:nvSpPr>
          <p:cNvPr id="6" name="Text Placeholder 5">
            <a:extLst>
              <a:ext uri="{FF2B5EF4-FFF2-40B4-BE49-F238E27FC236}">
                <a16:creationId xmlns:a16="http://schemas.microsoft.com/office/drawing/2014/main" id="{82D9FED9-5150-B540-999D-086B161759B7}"/>
              </a:ext>
            </a:extLst>
          </p:cNvPr>
          <p:cNvSpPr>
            <a:spLocks noGrp="1"/>
          </p:cNvSpPr>
          <p:nvPr>
            <p:ph type="body" sz="half" idx="2"/>
          </p:nvPr>
        </p:nvSpPr>
        <p:spPr>
          <a:xfrm>
            <a:off x="1792288" y="939800"/>
            <a:ext cx="5486400" cy="3860800"/>
          </a:xfrm>
        </p:spPr>
        <p:style>
          <a:lnRef idx="2">
            <a:schemeClr val="dk1"/>
          </a:lnRef>
          <a:fillRef idx="1">
            <a:schemeClr val="lt1"/>
          </a:fillRef>
          <a:effectRef idx="0">
            <a:schemeClr val="dk1"/>
          </a:effectRef>
          <a:fontRef idx="minor">
            <a:schemeClr val="dk1"/>
          </a:fontRef>
        </p:style>
        <p:txBody>
          <a:bodyPr anchor="ctr">
            <a:normAutofit lnSpcReduction="10000"/>
          </a:bodyPr>
          <a:lstStyle/>
          <a:p>
            <a:pPr algn="ctr"/>
            <a:r>
              <a:rPr lang="en-US" sz="3600" dirty="0">
                <a:latin typeface="Avenir Roman" panose="02000503020000020003" pitchFamily="2" charset="0"/>
              </a:rPr>
              <a:t>“Humans are extremely visual: we think largely in images, not words. It’s important to be rationally on-message. But it’s even more imperative to be on-emotion.”</a:t>
            </a:r>
          </a:p>
        </p:txBody>
      </p:sp>
    </p:spTree>
    <p:extLst>
      <p:ext uri="{BB962C8B-B14F-4D97-AF65-F5344CB8AC3E}">
        <p14:creationId xmlns:p14="http://schemas.microsoft.com/office/powerpoint/2010/main" val="492896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D1DD07-ED06-0F49-818D-8A33B7CC909E}"/>
              </a:ext>
            </a:extLst>
          </p:cNvPr>
          <p:cNvSpPr>
            <a:spLocks noGrp="1"/>
          </p:cNvSpPr>
          <p:nvPr>
            <p:ph type="title"/>
          </p:nvPr>
        </p:nvSpPr>
        <p:spPr/>
        <p:txBody>
          <a:bodyPr/>
          <a:lstStyle/>
          <a:p>
            <a:r>
              <a:rPr lang="en-US" dirty="0"/>
              <a:t>Ethics &amp; Minimizing Harm</a:t>
            </a:r>
          </a:p>
        </p:txBody>
      </p:sp>
      <p:sp>
        <p:nvSpPr>
          <p:cNvPr id="6" name="Text Placeholder 5">
            <a:extLst>
              <a:ext uri="{FF2B5EF4-FFF2-40B4-BE49-F238E27FC236}">
                <a16:creationId xmlns:a16="http://schemas.microsoft.com/office/drawing/2014/main" id="{EABAAB9C-B0EA-0746-A97C-56321314E46F}"/>
              </a:ext>
            </a:extLst>
          </p:cNvPr>
          <p:cNvSpPr>
            <a:spLocks noGrp="1"/>
          </p:cNvSpPr>
          <p:nvPr>
            <p:ph type="body" idx="1"/>
          </p:nvPr>
        </p:nvSpPr>
        <p:spPr>
          <a:xfrm>
            <a:off x="457200" y="1736016"/>
            <a:ext cx="4040188" cy="639762"/>
          </a:xfrm>
        </p:spPr>
        <p:txBody>
          <a:bodyPr>
            <a:normAutofit fontScale="77500" lnSpcReduction="20000"/>
          </a:bodyPr>
          <a:lstStyle/>
          <a:p>
            <a:r>
              <a:rPr lang="en-US" dirty="0">
                <a:latin typeface="Avenir Roman" panose="02000503020000020003" pitchFamily="2" charset="0"/>
              </a:rPr>
              <a:t>Adrienne Rich</a:t>
            </a:r>
          </a:p>
          <a:p>
            <a:r>
              <a:rPr lang="en-US" b="0" i="1" dirty="0">
                <a:latin typeface="Avenir Roman" panose="02000503020000020003" pitchFamily="2" charset="0"/>
              </a:rPr>
              <a:t>Eastern War Time #9 </a:t>
            </a:r>
            <a:r>
              <a:rPr lang="en-US" b="0" dirty="0">
                <a:latin typeface="Avenir Roman" panose="02000503020000020003" pitchFamily="2" charset="0"/>
              </a:rPr>
              <a:t>(1991)</a:t>
            </a:r>
            <a:endParaRPr lang="en-US" b="0" i="1" dirty="0">
              <a:latin typeface="Avenir Roman" panose="02000503020000020003" pitchFamily="2" charset="0"/>
            </a:endParaRPr>
          </a:p>
        </p:txBody>
      </p:sp>
      <p:sp>
        <p:nvSpPr>
          <p:cNvPr id="3" name="Content Placeholder 2">
            <a:extLst>
              <a:ext uri="{FF2B5EF4-FFF2-40B4-BE49-F238E27FC236}">
                <a16:creationId xmlns:a16="http://schemas.microsoft.com/office/drawing/2014/main" id="{33DB9832-85B4-7240-8610-9ADC0BE4F6C2}"/>
              </a:ext>
            </a:extLst>
          </p:cNvPr>
          <p:cNvSpPr>
            <a:spLocks noGrp="1"/>
          </p:cNvSpPr>
          <p:nvPr>
            <p:ph sz="quarter" idx="4"/>
          </p:nvPr>
        </p:nvSpPr>
        <p:spPr>
          <a:xfrm>
            <a:off x="1468876" y="2473055"/>
            <a:ext cx="6206247" cy="3951288"/>
          </a:xfrm>
        </p:spPr>
        <p:txBody>
          <a:bodyPr>
            <a:normAutofit/>
          </a:bodyPr>
          <a:lstStyle/>
          <a:p>
            <a:pPr marL="0" indent="0">
              <a:buNone/>
            </a:pPr>
            <a:r>
              <a:rPr lang="en-US" sz="1800" dirty="0">
                <a:latin typeface="Avenir Roman" panose="02000503020000020003" pitchFamily="2" charset="0"/>
              </a:rPr>
              <a:t>Streets closed, emptied by force     Guns at corners</a:t>
            </a:r>
            <a:br>
              <a:rPr lang="en-US" sz="1800" dirty="0">
                <a:latin typeface="Avenir Roman" panose="02000503020000020003" pitchFamily="2" charset="0"/>
              </a:rPr>
            </a:br>
            <a:r>
              <a:rPr lang="en-US" sz="1800" dirty="0">
                <a:latin typeface="Avenir Roman" panose="02000503020000020003" pitchFamily="2" charset="0"/>
              </a:rPr>
              <a:t>with open mouths and eyes     Memory speaks:</a:t>
            </a:r>
            <a:br>
              <a:rPr lang="en-US" sz="1800" dirty="0">
                <a:latin typeface="Avenir Roman" panose="02000503020000020003" pitchFamily="2" charset="0"/>
              </a:rPr>
            </a:br>
            <a:r>
              <a:rPr lang="en-US" sz="1800" dirty="0">
                <a:latin typeface="Avenir Roman" panose="02000503020000020003" pitchFamily="2" charset="0"/>
              </a:rPr>
              <a:t>You cannot live on me alone</a:t>
            </a:r>
            <a:br>
              <a:rPr lang="en-US" sz="1800" dirty="0">
                <a:latin typeface="Avenir Roman" panose="02000503020000020003" pitchFamily="2" charset="0"/>
              </a:rPr>
            </a:br>
            <a:r>
              <a:rPr lang="en-US" sz="1800" dirty="0">
                <a:latin typeface="Avenir Roman" panose="02000503020000020003" pitchFamily="2" charset="0"/>
              </a:rPr>
              <a:t>You cannot live without me</a:t>
            </a:r>
            <a:br>
              <a:rPr lang="en-US" sz="1800" dirty="0">
                <a:latin typeface="Avenir Roman" panose="02000503020000020003" pitchFamily="2" charset="0"/>
              </a:rPr>
            </a:br>
            <a:r>
              <a:rPr lang="en-US" sz="1800" dirty="0">
                <a:latin typeface="Avenir Roman" panose="02000503020000020003" pitchFamily="2" charset="0"/>
              </a:rPr>
              <a:t>I’m nothing if I’m just a roll of film</a:t>
            </a:r>
            <a:br>
              <a:rPr lang="en-US" sz="1800" dirty="0">
                <a:latin typeface="Avenir Roman" panose="02000503020000020003" pitchFamily="2" charset="0"/>
              </a:rPr>
            </a:br>
            <a:r>
              <a:rPr lang="en-US" sz="1800" dirty="0">
                <a:latin typeface="Avenir Roman" panose="02000503020000020003" pitchFamily="2" charset="0"/>
              </a:rPr>
              <a:t>stills from a vanished world</a:t>
            </a:r>
            <a:br>
              <a:rPr lang="en-US" sz="1800" dirty="0">
                <a:latin typeface="Avenir Roman" panose="02000503020000020003" pitchFamily="2" charset="0"/>
              </a:rPr>
            </a:br>
            <a:r>
              <a:rPr lang="en-US" sz="1800" dirty="0">
                <a:latin typeface="Avenir Roman" panose="02000503020000020003" pitchFamily="2" charset="0"/>
              </a:rPr>
              <a:t>fixed  </a:t>
            </a:r>
            <a:r>
              <a:rPr lang="en-US" sz="1800" dirty="0" err="1">
                <a:latin typeface="Avenir Roman" panose="02000503020000020003" pitchFamily="2" charset="0"/>
              </a:rPr>
              <a:t>lightstreaked</a:t>
            </a:r>
            <a:r>
              <a:rPr lang="en-US" sz="1800" dirty="0">
                <a:latin typeface="Avenir Roman" panose="02000503020000020003" pitchFamily="2" charset="0"/>
              </a:rPr>
              <a:t>  mute</a:t>
            </a:r>
            <a:br>
              <a:rPr lang="en-US" sz="1800" dirty="0">
                <a:latin typeface="Avenir Roman" panose="02000503020000020003" pitchFamily="2" charset="0"/>
              </a:rPr>
            </a:br>
            <a:r>
              <a:rPr lang="en-US" sz="1800" dirty="0">
                <a:latin typeface="Avenir Roman" panose="02000503020000020003" pitchFamily="2" charset="0"/>
              </a:rPr>
              <a:t>left for another generation’s </a:t>
            </a:r>
            <a:br>
              <a:rPr lang="en-US" sz="1800" dirty="0">
                <a:latin typeface="Avenir Roman" panose="02000503020000020003" pitchFamily="2" charset="0"/>
              </a:rPr>
            </a:br>
            <a:r>
              <a:rPr lang="en-US" sz="1800" dirty="0">
                <a:latin typeface="Avenir Roman" panose="02000503020000020003" pitchFamily="2" charset="0"/>
              </a:rPr>
              <a:t>restoration and framing</a:t>
            </a:r>
            <a:br>
              <a:rPr lang="en-US" sz="1800" dirty="0">
                <a:latin typeface="Avenir Roman" panose="02000503020000020003" pitchFamily="2" charset="0"/>
              </a:rPr>
            </a:br>
            <a:r>
              <a:rPr lang="en-US" sz="1800" dirty="0">
                <a:latin typeface="Avenir Roman" panose="02000503020000020003" pitchFamily="2" charset="0"/>
              </a:rPr>
              <a:t>I can’t be still     I’m here</a:t>
            </a:r>
            <a:br>
              <a:rPr lang="en-US" sz="1800" dirty="0">
                <a:latin typeface="Avenir Roman" panose="02000503020000020003" pitchFamily="2" charset="0"/>
              </a:rPr>
            </a:br>
            <a:r>
              <a:rPr lang="en-US" sz="1800" dirty="0">
                <a:latin typeface="Avenir Roman" panose="02000503020000020003" pitchFamily="2" charset="0"/>
              </a:rPr>
              <a:t>in your mirror     pressed leg to leg beside you</a:t>
            </a:r>
            <a:br>
              <a:rPr lang="en-US" sz="1800" dirty="0">
                <a:latin typeface="Avenir Roman" panose="02000503020000020003" pitchFamily="2" charset="0"/>
              </a:rPr>
            </a:br>
            <a:r>
              <a:rPr lang="en-US" sz="1800" dirty="0">
                <a:latin typeface="Avenir Roman" panose="02000503020000020003" pitchFamily="2" charset="0"/>
              </a:rPr>
              <a:t>intrusive  inappropriate  bitter  flashing</a:t>
            </a:r>
            <a:br>
              <a:rPr lang="en-US" sz="1800" dirty="0">
                <a:latin typeface="Avenir Roman" panose="02000503020000020003" pitchFamily="2" charset="0"/>
              </a:rPr>
            </a:br>
            <a:r>
              <a:rPr lang="en-US" sz="1800" dirty="0">
                <a:latin typeface="Avenir Roman" panose="02000503020000020003" pitchFamily="2" charset="0"/>
              </a:rPr>
              <a:t>with what makes me </a:t>
            </a:r>
            <a:r>
              <a:rPr lang="en-US" sz="1800" dirty="0" err="1">
                <a:latin typeface="Avenir Roman" panose="02000503020000020003" pitchFamily="2" charset="0"/>
              </a:rPr>
              <a:t>unkillable</a:t>
            </a:r>
            <a:r>
              <a:rPr lang="en-US" sz="1800" dirty="0">
                <a:latin typeface="Avenir Roman" panose="02000503020000020003" pitchFamily="2" charset="0"/>
              </a:rPr>
              <a:t> though killed</a:t>
            </a:r>
          </a:p>
        </p:txBody>
      </p:sp>
    </p:spTree>
    <p:extLst>
      <p:ext uri="{BB962C8B-B14F-4D97-AF65-F5344CB8AC3E}">
        <p14:creationId xmlns:p14="http://schemas.microsoft.com/office/powerpoint/2010/main" val="3287441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EE877-2D2D-2A48-911D-F632323BEA96}"/>
              </a:ext>
            </a:extLst>
          </p:cNvPr>
          <p:cNvSpPr>
            <a:spLocks noGrp="1"/>
          </p:cNvSpPr>
          <p:nvPr>
            <p:ph type="title"/>
          </p:nvPr>
        </p:nvSpPr>
        <p:spPr/>
        <p:txBody>
          <a:bodyPr/>
          <a:lstStyle/>
          <a:p>
            <a:r>
              <a:rPr lang="en-US" dirty="0"/>
              <a:t>Intentional Story Collection</a:t>
            </a:r>
          </a:p>
        </p:txBody>
      </p:sp>
      <p:sp>
        <p:nvSpPr>
          <p:cNvPr id="3" name="Content Placeholder 2">
            <a:extLst>
              <a:ext uri="{FF2B5EF4-FFF2-40B4-BE49-F238E27FC236}">
                <a16:creationId xmlns:a16="http://schemas.microsoft.com/office/drawing/2014/main" id="{7702C85D-D540-7F46-AC5B-06A4A5EA1596}"/>
              </a:ext>
            </a:extLst>
          </p:cNvPr>
          <p:cNvSpPr>
            <a:spLocks noGrp="1"/>
          </p:cNvSpPr>
          <p:nvPr>
            <p:ph idx="1"/>
          </p:nvPr>
        </p:nvSpPr>
        <p:spPr/>
        <p:txBody>
          <a:bodyPr>
            <a:normAutofit/>
          </a:bodyPr>
          <a:lstStyle/>
          <a:p>
            <a:r>
              <a:rPr lang="en-US" dirty="0"/>
              <a:t>Who is ready to tell their story?</a:t>
            </a:r>
          </a:p>
          <a:p>
            <a:pPr lvl="1"/>
            <a:r>
              <a:rPr lang="en-US" dirty="0"/>
              <a:t>Use your connections</a:t>
            </a:r>
          </a:p>
          <a:p>
            <a:pPr lvl="1"/>
            <a:r>
              <a:rPr lang="en-US" dirty="0"/>
              <a:t>Be patient, honest, and kind</a:t>
            </a:r>
          </a:p>
          <a:p>
            <a:r>
              <a:rPr lang="en-US" dirty="0"/>
              <a:t>How do they want to tell their story?</a:t>
            </a:r>
          </a:p>
          <a:p>
            <a:pPr lvl="1"/>
            <a:r>
              <a:rPr lang="en-US" dirty="0"/>
              <a:t>Ears first, camera second</a:t>
            </a:r>
          </a:p>
          <a:p>
            <a:pPr lvl="1"/>
            <a:r>
              <a:rPr lang="en-US" dirty="0"/>
              <a:t>Ask open questions</a:t>
            </a:r>
          </a:p>
          <a:p>
            <a:pPr lvl="1"/>
            <a:r>
              <a:rPr lang="en-US" dirty="0"/>
              <a:t>Let them lead you to what is important</a:t>
            </a:r>
          </a:p>
        </p:txBody>
      </p:sp>
    </p:spTree>
    <p:extLst>
      <p:ext uri="{BB962C8B-B14F-4D97-AF65-F5344CB8AC3E}">
        <p14:creationId xmlns:p14="http://schemas.microsoft.com/office/powerpoint/2010/main" val="283200844"/>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1695</TotalTime>
  <Words>1071</Words>
  <Application>Microsoft Office PowerPoint</Application>
  <PresentationFormat>On-screen Show (4:3)</PresentationFormat>
  <Paragraphs>191</Paragraphs>
  <Slides>35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Avenir</vt:lpstr>
      <vt:lpstr>Avenir Book</vt:lpstr>
      <vt:lpstr>Avenir Roman</vt:lpstr>
      <vt:lpstr>Calibri</vt:lpstr>
      <vt:lpstr>Franklin Gothic Book</vt:lpstr>
      <vt:lpstr>Custom Design</vt:lpstr>
      <vt:lpstr>Introduction to  Visual Storytelling</vt:lpstr>
      <vt:lpstr>       Marissa Diekhoff  Communications &amp; Development VISTA</vt:lpstr>
      <vt:lpstr>PowerPoint Presentation</vt:lpstr>
      <vt:lpstr>PowerPoint Presentation</vt:lpstr>
      <vt:lpstr>Overview</vt:lpstr>
      <vt:lpstr>Introduction to  image-making</vt:lpstr>
      <vt:lpstr>Dan Hill, Emotionomics</vt:lpstr>
      <vt:lpstr>Ethics &amp; Minimizing Harm</vt:lpstr>
      <vt:lpstr>Intentional Story Collection</vt:lpstr>
      <vt:lpstr>Informed Consent</vt:lpstr>
      <vt:lpstr>Photographer Etiquette</vt:lpstr>
      <vt:lpstr>Questions?</vt:lpstr>
      <vt:lpstr>Composing with intention</vt:lpstr>
      <vt:lpstr>Best Practices: Composition</vt:lpstr>
      <vt:lpstr>Lighting</vt:lpstr>
      <vt:lpstr>PowerPoint Presentation</vt:lpstr>
      <vt:lpstr>Perspective</vt:lpstr>
      <vt:lpstr>PowerPoint Presentation</vt:lpstr>
      <vt:lpstr>Framing (visually)</vt:lpstr>
      <vt:lpstr>Aesthetic Techniques</vt:lpstr>
      <vt:lpstr>PowerPoint Presentation</vt:lpstr>
      <vt:lpstr>Questions?</vt:lpstr>
      <vt:lpstr>Curating the narrative</vt:lpstr>
      <vt:lpstr>What do you want to say?</vt:lpstr>
      <vt:lpstr>Storyboards &amp; Shot Lists</vt:lpstr>
      <vt:lpstr>A Photographer’s Workflow</vt:lpstr>
      <vt:lpstr>Best Practices: Curating the Narrative</vt:lpstr>
      <vt:lpstr>Examples</vt:lpstr>
      <vt:lpstr>PowerPoint Presentation</vt:lpstr>
      <vt:lpstr>PowerPoint Presentation</vt:lpstr>
      <vt:lpstr>PowerPoint Presentation</vt:lpstr>
      <vt:lpstr>PowerPoint Presentation</vt:lpstr>
      <vt:lpstr>PowerPoint Presentation</vt:lpstr>
      <vt:lpstr>Questions?</vt:lpstr>
      <vt:lpstr>Discussion</vt:lpstr>
    </vt:vector>
  </TitlesOfParts>
  <Company>Housing Action Illinois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Pallas</dc:creator>
  <cp:lastModifiedBy>naceda</cp:lastModifiedBy>
  <cp:revision>93</cp:revision>
  <cp:lastPrinted>2018-03-28T16:52:00Z</cp:lastPrinted>
  <dcterms:created xsi:type="dcterms:W3CDTF">2016-08-10T21:50:55Z</dcterms:created>
  <dcterms:modified xsi:type="dcterms:W3CDTF">2018-04-18T18:53:46Z</dcterms:modified>
</cp:coreProperties>
</file>